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78" r:id="rId2"/>
    <p:sldId id="279" r:id="rId3"/>
    <p:sldId id="282" r:id="rId4"/>
    <p:sldId id="283" r:id="rId5"/>
    <p:sldId id="286" r:id="rId6"/>
    <p:sldId id="287" r:id="rId7"/>
    <p:sldId id="284" r:id="rId8"/>
    <p:sldId id="285" r:id="rId9"/>
    <p:sldId id="288" r:id="rId10"/>
  </p:sldIdLst>
  <p:sldSz cx="9144000" cy="5143500" type="screen16x9"/>
  <p:notesSz cx="6858000" cy="9144000"/>
  <p:embeddedFontLst>
    <p:embeddedFont>
      <p:font typeface="Roboto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40b7301d05_1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40b7301d05_1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40bc78d9f4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40bc78d9f4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40bc78d9f4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40bc78d9f4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40b7301d05_1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40b7301d05_1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40b7301d05_1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40b7301d05_1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7012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40b7301d05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40b7301d05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40bc78d9f4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40bc78d9f4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5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Thinking Skills</a:t>
            </a:r>
            <a:r>
              <a:rPr lang="en-GB" dirty="0" smtClean="0"/>
              <a:t> </a:t>
            </a:r>
            <a:endParaRPr dirty="0"/>
          </a:p>
        </p:txBody>
      </p:sp>
      <p:sp>
        <p:nvSpPr>
          <p:cNvPr id="218" name="Google Shape;218;p35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Session </a:t>
            </a:r>
            <a:r>
              <a:rPr lang="en-GB" dirty="0" smtClean="0"/>
              <a:t>3 Evaluating arguments - overview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Starter</a:t>
            </a:r>
            <a:endParaRPr/>
          </a:p>
        </p:txBody>
      </p:sp>
      <p:sp>
        <p:nvSpPr>
          <p:cNvPr id="224" name="Google Shape;224;p3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Review - what is the difference between arguments and assertions? What 3 things are present in an argument?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Evaluating arguments</a:t>
            </a:r>
            <a:endParaRPr/>
          </a:p>
        </p:txBody>
      </p:sp>
      <p:sp>
        <p:nvSpPr>
          <p:cNvPr id="246" name="Google Shape;246;p39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When we are assessing how good arguments are we need to think about several things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-GB" dirty="0"/>
              <a:t>How good is the structure of the argument - if the reasons are true would the conclusion be very likely true. Has the author </a:t>
            </a:r>
            <a:r>
              <a:rPr lang="en-GB" b="1" dirty="0"/>
              <a:t>assumed</a:t>
            </a:r>
            <a:r>
              <a:rPr lang="en-GB" dirty="0"/>
              <a:t> something or made an error (</a:t>
            </a:r>
            <a:r>
              <a:rPr lang="en-GB" b="1" dirty="0"/>
              <a:t>flaw/fallacy</a:t>
            </a:r>
            <a:r>
              <a:rPr lang="en-GB" dirty="0"/>
              <a:t>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 dirty="0"/>
              <a:t>Are the individual reasons or claims true?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Assumptions</a:t>
            </a:r>
            <a:endParaRPr/>
          </a:p>
        </p:txBody>
      </p:sp>
      <p:sp>
        <p:nvSpPr>
          <p:cNvPr id="252" name="Google Shape;252;p4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bg2"/>
                </a:solidFill>
              </a:rPr>
              <a:t>An assumption is a piece of information that is missing from the argument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 err="1">
                <a:solidFill>
                  <a:schemeClr val="bg2"/>
                </a:solidFill>
              </a:rPr>
              <a:t>eg</a:t>
            </a:r>
            <a:r>
              <a:rPr lang="en-GB" dirty="0">
                <a:solidFill>
                  <a:schemeClr val="bg2"/>
                </a:solidFill>
              </a:rPr>
              <a:t>) ‘Smoking shortens people’s lives, therefore the government should ban it.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bg2"/>
                </a:solidFill>
              </a:rPr>
              <a:t>‘Students need to work hard to pass so you should work hard in philosophy’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bg2"/>
                </a:solidFill>
              </a:rPr>
              <a:t>‘You live </a:t>
            </a:r>
            <a:r>
              <a:rPr lang="en-GB" dirty="0" smtClean="0">
                <a:solidFill>
                  <a:schemeClr val="bg2"/>
                </a:solidFill>
              </a:rPr>
              <a:t>less than a mile </a:t>
            </a:r>
            <a:r>
              <a:rPr lang="en-GB" dirty="0">
                <a:solidFill>
                  <a:schemeClr val="bg2"/>
                </a:solidFill>
              </a:rPr>
              <a:t>away therefore you should walk to college’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dirty="0">
                <a:solidFill>
                  <a:schemeClr val="bg2"/>
                </a:solidFill>
              </a:rPr>
              <a:t>What is being assumed </a:t>
            </a:r>
            <a:r>
              <a:rPr lang="en-GB" dirty="0" smtClean="0">
                <a:solidFill>
                  <a:schemeClr val="bg2"/>
                </a:solidFill>
              </a:rPr>
              <a:t>in each of these arguments? </a:t>
            </a:r>
            <a:endParaRPr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smtClean="0"/>
              <a:t>Some Assumptions</a:t>
            </a:r>
            <a:endParaRPr dirty="0"/>
          </a:p>
        </p:txBody>
      </p:sp>
      <p:sp>
        <p:nvSpPr>
          <p:cNvPr id="252" name="Google Shape;252;p40"/>
          <p:cNvSpPr txBox="1">
            <a:spLocks noGrp="1"/>
          </p:cNvSpPr>
          <p:nvPr>
            <p:ph type="body" idx="1"/>
          </p:nvPr>
        </p:nvSpPr>
        <p:spPr>
          <a:xfrm>
            <a:off x="193288" y="1761893"/>
            <a:ext cx="8500712" cy="28673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 dirty="0" smtClean="0">
                <a:solidFill>
                  <a:schemeClr val="bg2"/>
                </a:solidFill>
              </a:rPr>
              <a:t>‘</a:t>
            </a:r>
            <a:r>
              <a:rPr lang="en-GB" sz="1400" dirty="0">
                <a:solidFill>
                  <a:schemeClr val="bg2"/>
                </a:solidFill>
              </a:rPr>
              <a:t>Smoking shortens people’s lives, therefore the government should ban it</a:t>
            </a:r>
            <a:r>
              <a:rPr lang="en-GB" sz="1400" dirty="0" smtClean="0">
                <a:solidFill>
                  <a:schemeClr val="bg2"/>
                </a:solidFill>
              </a:rPr>
              <a:t>.’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 dirty="0" smtClean="0">
                <a:solidFill>
                  <a:srgbClr val="00B0F0"/>
                </a:solidFill>
              </a:rPr>
              <a:t>Assumes government wants people to live longer, assumes it is the government’s responsibility to act rather than individuals</a:t>
            </a:r>
            <a:endParaRPr sz="1400" dirty="0">
              <a:solidFill>
                <a:srgbClr val="00B0F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bg2"/>
                </a:solidFill>
              </a:rPr>
              <a:t>‘Students need to work hard to pass </a:t>
            </a:r>
            <a:r>
              <a:rPr lang="en-GB" sz="1400" dirty="0" smtClean="0">
                <a:solidFill>
                  <a:schemeClr val="bg2"/>
                </a:solidFill>
              </a:rPr>
              <a:t>A levels so </a:t>
            </a:r>
            <a:r>
              <a:rPr lang="en-GB" sz="1400" dirty="0">
                <a:solidFill>
                  <a:schemeClr val="bg2"/>
                </a:solidFill>
              </a:rPr>
              <a:t>you should work hard in philosophy</a:t>
            </a:r>
            <a:r>
              <a:rPr lang="en-GB" sz="1400" dirty="0" smtClean="0">
                <a:solidFill>
                  <a:schemeClr val="bg2"/>
                </a:solidFill>
              </a:rPr>
              <a:t>’</a:t>
            </a: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 dirty="0" smtClean="0">
                <a:solidFill>
                  <a:srgbClr val="00B0F0"/>
                </a:solidFill>
              </a:rPr>
              <a:t>Assumes I want to pass, assumes Philosophy is an A level</a:t>
            </a:r>
            <a:endParaRPr sz="1400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 dirty="0">
                <a:solidFill>
                  <a:schemeClr val="bg2"/>
                </a:solidFill>
              </a:rPr>
              <a:t>‘You live </a:t>
            </a:r>
            <a:r>
              <a:rPr lang="en-GB" sz="1400" dirty="0" smtClean="0">
                <a:solidFill>
                  <a:schemeClr val="bg2"/>
                </a:solidFill>
              </a:rPr>
              <a:t>less than a mile </a:t>
            </a:r>
            <a:r>
              <a:rPr lang="en-GB" sz="1400" dirty="0">
                <a:solidFill>
                  <a:schemeClr val="bg2"/>
                </a:solidFill>
              </a:rPr>
              <a:t>away therefore you should walk to college’ </a:t>
            </a:r>
            <a:endParaRPr lang="en-GB" sz="1400" dirty="0" smtClean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400" dirty="0" smtClean="0">
                <a:solidFill>
                  <a:srgbClr val="00B0F0"/>
                </a:solidFill>
              </a:rPr>
              <a:t>Assumes there is a reasonably straight road (not a large river!), assumes I am able bodied, assumes I am a student at the college</a:t>
            </a:r>
            <a:endParaRPr sz="1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741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assumptions are tricky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dirty="0" smtClean="0"/>
              <a:t>Assumptions are difficult for the critical thinker as we are looking for what is not there or what has not been said. </a:t>
            </a:r>
          </a:p>
          <a:p>
            <a:pPr marL="114300" indent="0">
              <a:buNone/>
            </a:pPr>
            <a:endParaRPr lang="en-GB" dirty="0"/>
          </a:p>
          <a:p>
            <a:pPr marL="114300" indent="0">
              <a:buNone/>
            </a:pPr>
            <a:r>
              <a:rPr lang="en-GB" dirty="0" smtClean="0"/>
              <a:t>Ask yourself what the writer hasn’t made explicit – is it a reasonable assumption or does the fact they have missed it out weaken their argument.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267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Flaws and bad arguments</a:t>
            </a:r>
            <a:endParaRPr/>
          </a:p>
        </p:txBody>
      </p:sp>
      <p:sp>
        <p:nvSpPr>
          <p:cNvPr id="258" name="Google Shape;258;p41"/>
          <p:cNvSpPr txBox="1">
            <a:spLocks noGrp="1"/>
          </p:cNvSpPr>
          <p:nvPr>
            <p:ph type="body" idx="1"/>
          </p:nvPr>
        </p:nvSpPr>
        <p:spPr>
          <a:xfrm>
            <a:off x="471900" y="1742150"/>
            <a:ext cx="8222100" cy="2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09600" lvl="0" indent="-6096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pairs, discuss why these arguments do not work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</a:pPr>
            <a:r>
              <a:rPr lang="en-GB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vicar claimed that God existed but the vicar is just bald and stupid. So there is no God.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</a:pPr>
            <a:r>
              <a:rPr lang="en-GB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cannot legalise euthanasia, if we do we will be randomly executing people in the street next.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</a:pPr>
            <a:r>
              <a:rPr lang="en-GB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 is OK to lie to my parents. After all they were untruthful about Santa Claus and the tooth fairy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</a:pPr>
            <a:r>
              <a:rPr lang="en-GB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am sure to win the lottery this time. I have picked the numbers that have come up least. These numbers are more likely on Saturday.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</a:pPr>
            <a:r>
              <a:rPr lang="en-GB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Smoking is not harmful. My granddad smokes 40 a day and he’s 96.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Flaws and bad arguments</a:t>
            </a:r>
            <a:endParaRPr/>
          </a:p>
        </p:txBody>
      </p:sp>
      <p:sp>
        <p:nvSpPr>
          <p:cNvPr id="264" name="Google Shape;264;p42"/>
          <p:cNvSpPr txBox="1">
            <a:spLocks noGrp="1"/>
          </p:cNvSpPr>
          <p:nvPr>
            <p:ph type="body" idx="1"/>
          </p:nvPr>
        </p:nvSpPr>
        <p:spPr>
          <a:xfrm>
            <a:off x="471900" y="1742150"/>
            <a:ext cx="8222100" cy="2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81000" lvl="0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</a:pPr>
            <a:r>
              <a:rPr lang="en-GB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vicar claimed that God existed but the vicar is just bald and stupid. So there is no God. </a:t>
            </a:r>
            <a:r>
              <a:rPr lang="en-GB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(Ad Hominem - attacks person not argument)</a:t>
            </a:r>
            <a:endParaRPr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</a:pPr>
            <a:r>
              <a:rPr lang="en-GB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cannot legalise euthanasia, if we do we will be randomly executing people in the street next.</a:t>
            </a:r>
            <a:r>
              <a:rPr lang="en-GB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(Slippery Slope - argument goes too quickly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</a:pPr>
            <a:r>
              <a:rPr lang="en-GB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 is OK to lie to my parents. After all they were untruthful about Santa Claus and the tooth fairy </a:t>
            </a:r>
            <a:r>
              <a:rPr lang="en-GB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(Tu Quoque - two wrongs make a right)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</a:pPr>
            <a:r>
              <a:rPr lang="en-GB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 am sure to win the lottery this time. I have picked the numbers that have come up least. These numbers are more likely on Saturday. </a:t>
            </a:r>
            <a:r>
              <a:rPr lang="en-GB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(Gambler’s Fallacy - bad Maths)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4290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AutoNum type="arabicPeriod"/>
            </a:pPr>
            <a:r>
              <a:rPr lang="en-GB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Smoking is not harmful. My granddad smokes 40 a day and he’s 96. </a:t>
            </a:r>
            <a:r>
              <a:rPr lang="en-GB">
                <a:solidFill>
                  <a:srgbClr val="FF9900"/>
                </a:solidFill>
                <a:latin typeface="Arial"/>
                <a:ea typeface="Arial"/>
                <a:cs typeface="Arial"/>
                <a:sym typeface="Arial"/>
              </a:rPr>
              <a:t>(Rash Generalisation)</a:t>
            </a:r>
            <a:endParaRPr>
              <a:solidFill>
                <a:srgbClr val="FF99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dirty="0" smtClean="0"/>
              <a:t>Sessions 4-8 will focus on weighing up the strengths and weaknesses of arguments</a:t>
            </a:r>
          </a:p>
          <a:p>
            <a:pPr>
              <a:buFontTx/>
              <a:buChar char="-"/>
            </a:pPr>
            <a:r>
              <a:rPr lang="en-GB" dirty="0" smtClean="0"/>
              <a:t>The Credibility of Evidence </a:t>
            </a:r>
          </a:p>
          <a:p>
            <a:pPr>
              <a:buFontTx/>
              <a:buChar char="-"/>
            </a:pPr>
            <a:r>
              <a:rPr lang="en-GB" dirty="0" smtClean="0"/>
              <a:t>Understanding polls and Statistics</a:t>
            </a:r>
          </a:p>
          <a:p>
            <a:pPr>
              <a:buFontTx/>
              <a:buChar char="-"/>
            </a:pPr>
            <a:r>
              <a:rPr lang="en-GB" dirty="0" smtClean="0"/>
              <a:t>Fallacies and Appeals</a:t>
            </a:r>
          </a:p>
          <a:p>
            <a:pPr>
              <a:buFontTx/>
              <a:buChar char="-"/>
            </a:pPr>
            <a:r>
              <a:rPr lang="en-GB" smtClean="0"/>
              <a:t>Assumptions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11045"/>
      </p:ext>
    </p:extLst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610</Words>
  <Application>Microsoft Office PowerPoint</Application>
  <PresentationFormat>On-screen Show (16:9)</PresentationFormat>
  <Paragraphs>45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Roboto</vt:lpstr>
      <vt:lpstr>Arial</vt:lpstr>
      <vt:lpstr>Times New Roman</vt:lpstr>
      <vt:lpstr>Material</vt:lpstr>
      <vt:lpstr>Thinking Skills </vt:lpstr>
      <vt:lpstr>Starter</vt:lpstr>
      <vt:lpstr>Evaluating arguments</vt:lpstr>
      <vt:lpstr>Assumptions</vt:lpstr>
      <vt:lpstr>Some Assumptions</vt:lpstr>
      <vt:lpstr>Why assumptions are tricky</vt:lpstr>
      <vt:lpstr>Flaws and bad arguments</vt:lpstr>
      <vt:lpstr>Flaws and bad arguments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Philosophy Induction</dc:title>
  <dc:creator>Chris Eyre</dc:creator>
  <cp:lastModifiedBy>Chris Eyre</cp:lastModifiedBy>
  <cp:revision>12</cp:revision>
  <dcterms:modified xsi:type="dcterms:W3CDTF">2020-09-03T19:08:20Z</dcterms:modified>
</cp:coreProperties>
</file>