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78" r:id="rId2"/>
    <p:sldId id="279" r:id="rId3"/>
    <p:sldId id="280" r:id="rId4"/>
    <p:sldId id="281" r:id="rId5"/>
    <p:sldId id="282" r:id="rId6"/>
    <p:sldId id="283" r:id="rId7"/>
    <p:sldId id="284" r:id="rId8"/>
    <p:sldId id="285" r:id="rId9"/>
    <p:sldId id="286" r:id="rId10"/>
    <p:sldId id="287" r:id="rId11"/>
    <p:sldId id="288" r:id="rId12"/>
    <p:sldId id="289" r:id="rId13"/>
  </p:sldIdLst>
  <p:sldSz cx="9144000" cy="5143500" type="screen16x9"/>
  <p:notesSz cx="6858000" cy="9144000"/>
  <p:embeddedFontLst>
    <p:embeddedFont>
      <p:font typeface="Roboto"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40b7301d05_1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40b7301d05_1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40bc78d9f4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40bc78d9f4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5"/>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dirty="0" smtClean="0"/>
              <a:t>Thinking Skills </a:t>
            </a:r>
            <a:endParaRPr dirty="0"/>
          </a:p>
        </p:txBody>
      </p:sp>
      <p:sp>
        <p:nvSpPr>
          <p:cNvPr id="218" name="Google Shape;218;p35"/>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smtClean="0"/>
              <a:t>Session 4 : Credibility of Evidence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Vicky – classmate and Ricky’s ex-girlfriend</a:t>
            </a:r>
            <a:endParaRPr lang="en-GB" dirty="0"/>
          </a:p>
        </p:txBody>
      </p:sp>
      <p:sp>
        <p:nvSpPr>
          <p:cNvPr id="3" name="Text Placeholder 2"/>
          <p:cNvSpPr>
            <a:spLocks noGrp="1"/>
          </p:cNvSpPr>
          <p:nvPr>
            <p:ph type="body" idx="1"/>
          </p:nvPr>
        </p:nvSpPr>
        <p:spPr/>
        <p:txBody>
          <a:bodyPr/>
          <a:lstStyle/>
          <a:p>
            <a:pPr marL="114300" indent="0">
              <a:buNone/>
            </a:pPr>
            <a:r>
              <a:rPr lang="en-GB" b="1" dirty="0"/>
              <a:t>Vicky</a:t>
            </a:r>
            <a:r>
              <a:rPr lang="en-GB" dirty="0"/>
              <a:t> is the ex-girlfriend of Ricky. They split up a month ago after Ricky made fun of her glasses. She now prefers not to wear them and to sit at the front.  “I was getting on with my work. This is typical of Ricky. He is a wind up artist. He over reacts all the time. Mr Jones did nothing wrong. No one in my year reckons that Mr Jones touched him. Once when we were going out, Ricky said to me, ‘I hate Jonesy, I’ll get him sacked.”</a:t>
            </a:r>
          </a:p>
          <a:p>
            <a:endParaRPr lang="en-GB" dirty="0"/>
          </a:p>
        </p:txBody>
      </p:sp>
    </p:spTree>
    <p:extLst>
      <p:ext uri="{BB962C8B-B14F-4D97-AF65-F5344CB8AC3E}">
        <p14:creationId xmlns:p14="http://schemas.microsoft.com/office/powerpoint/2010/main" val="206155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Steve – sitting close by </a:t>
            </a:r>
            <a:endParaRPr lang="en-GB" dirty="0"/>
          </a:p>
        </p:txBody>
      </p:sp>
      <p:sp>
        <p:nvSpPr>
          <p:cNvPr id="3" name="Text Placeholder 2"/>
          <p:cNvSpPr>
            <a:spLocks noGrp="1"/>
          </p:cNvSpPr>
          <p:nvPr>
            <p:ph type="body" idx="1"/>
          </p:nvPr>
        </p:nvSpPr>
        <p:spPr/>
        <p:txBody>
          <a:bodyPr/>
          <a:lstStyle/>
          <a:p>
            <a:pPr marL="114300" indent="0">
              <a:buNone/>
            </a:pPr>
            <a:r>
              <a:rPr lang="en-GB" b="1" dirty="0"/>
              <a:t>Steve </a:t>
            </a:r>
            <a:r>
              <a:rPr lang="en-GB" dirty="0"/>
              <a:t>is a highly able student who has no history of disciplinary problems. He is a timid boy who has been bullied on occasions in the past. He was sitting on an adjacent desk to this incident. “Ricky had been disrupting the lesson and Mr Jones asked him to move to the front. Ricky refused to move. Mr Jones shouted loudly which caused me to stop and look up. Ricky called Mr Jones a psycho and told him to go home. Ricky got up but Mr Jones </a:t>
            </a:r>
            <a:r>
              <a:rPr lang="en-GB" dirty="0" smtClean="0"/>
              <a:t>put his hand out and Ricky fell back into his seat. </a:t>
            </a:r>
            <a:r>
              <a:rPr lang="en-GB" dirty="0"/>
              <a:t>Ricky stormed out of the class but I didn’t hear what he said.”</a:t>
            </a:r>
          </a:p>
          <a:p>
            <a:pPr marL="114300" indent="0">
              <a:buNone/>
            </a:pPr>
            <a:endParaRPr lang="en-GB" dirty="0"/>
          </a:p>
        </p:txBody>
      </p:sp>
    </p:spTree>
    <p:extLst>
      <p:ext uri="{BB962C8B-B14F-4D97-AF65-F5344CB8AC3E}">
        <p14:creationId xmlns:p14="http://schemas.microsoft.com/office/powerpoint/2010/main" val="1455482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Miss White – in the staffroom at break</a:t>
            </a:r>
            <a:endParaRPr lang="en-GB" dirty="0"/>
          </a:p>
        </p:txBody>
      </p:sp>
      <p:sp>
        <p:nvSpPr>
          <p:cNvPr id="3" name="Text Placeholder 2"/>
          <p:cNvSpPr>
            <a:spLocks noGrp="1"/>
          </p:cNvSpPr>
          <p:nvPr>
            <p:ph type="body" idx="1"/>
          </p:nvPr>
        </p:nvSpPr>
        <p:spPr/>
        <p:txBody>
          <a:bodyPr/>
          <a:lstStyle/>
          <a:p>
            <a:pPr marL="114300" indent="0">
              <a:buNone/>
            </a:pPr>
            <a:r>
              <a:rPr lang="en-GB" b="1" dirty="0"/>
              <a:t>Miss White</a:t>
            </a:r>
            <a:r>
              <a:rPr lang="en-GB" dirty="0"/>
              <a:t> was the first member of staff to speak to Mr Jones after the incident. “I was in the staffroom at break when Mr Jones came in. He seemed shaken and quite pale. He asked me if I also had problems dealing with Ricky. I always find Ricky a very pleasant young man. Mr Jones left once he had got his coffee saying that he probably needed to look for a new job.”</a:t>
            </a:r>
          </a:p>
          <a:p>
            <a:endParaRPr lang="en-GB" dirty="0"/>
          </a:p>
        </p:txBody>
      </p:sp>
    </p:spTree>
    <p:extLst>
      <p:ext uri="{BB962C8B-B14F-4D97-AF65-F5344CB8AC3E}">
        <p14:creationId xmlns:p14="http://schemas.microsoft.com/office/powerpoint/2010/main" val="3982026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dirty="0" smtClean="0"/>
              <a:t>Credibility</a:t>
            </a:r>
            <a:endParaRPr dirty="0"/>
          </a:p>
        </p:txBody>
      </p:sp>
      <p:sp>
        <p:nvSpPr>
          <p:cNvPr id="224" name="Google Shape;224;p3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smtClean="0"/>
              <a:t>Sometimes in Humanities and Social Sciences – arguers present evidence or disagree as to the significance of evidence. </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smtClean="0"/>
              <a:t>This session looks at credibility of evidence</a:t>
            </a:r>
          </a:p>
          <a:p>
            <a:pPr marL="0" lvl="0" indent="0" algn="l" rtl="0">
              <a:spcBef>
                <a:spcPts val="1600"/>
              </a:spcBef>
              <a:spcAft>
                <a:spcPts val="160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 Do Pubs spread </a:t>
            </a:r>
            <a:r>
              <a:rPr lang="en-GB" dirty="0" err="1" smtClean="0"/>
              <a:t>Covid</a:t>
            </a:r>
            <a:r>
              <a:rPr lang="en-GB" dirty="0" smtClean="0"/>
              <a:t>?</a:t>
            </a:r>
            <a:endParaRPr lang="en-GB" dirty="0"/>
          </a:p>
        </p:txBody>
      </p:sp>
      <p:sp>
        <p:nvSpPr>
          <p:cNvPr id="3" name="Text Placeholder 2"/>
          <p:cNvSpPr>
            <a:spLocks noGrp="1"/>
          </p:cNvSpPr>
          <p:nvPr>
            <p:ph type="body" idx="1"/>
          </p:nvPr>
        </p:nvSpPr>
        <p:spPr/>
        <p:txBody>
          <a:bodyPr/>
          <a:lstStyle/>
          <a:p>
            <a:pPr marL="114300" indent="0">
              <a:buNone/>
            </a:pPr>
            <a:r>
              <a:rPr lang="en-GB" dirty="0" smtClean="0"/>
              <a:t>Tim Martin – CEO </a:t>
            </a:r>
            <a:r>
              <a:rPr lang="en-GB" dirty="0" err="1" smtClean="0"/>
              <a:t>Wetherspoons</a:t>
            </a:r>
            <a:r>
              <a:rPr lang="en-GB" dirty="0" smtClean="0"/>
              <a:t> said no “The situation with pubs has been widely misunderstood. </a:t>
            </a:r>
            <a:r>
              <a:rPr lang="en-US" dirty="0" smtClean="0"/>
              <a:t>It </a:t>
            </a:r>
            <a:r>
              <a:rPr lang="en-US" dirty="0"/>
              <a:t>is much easier to inadvertently pass on the virus in someone's house, where people are more relaxed and less vigilant," </a:t>
            </a:r>
            <a:endParaRPr lang="en-US" dirty="0" smtClean="0"/>
          </a:p>
          <a:p>
            <a:pPr marL="114300" indent="0">
              <a:buNone/>
            </a:pPr>
            <a:endParaRPr lang="en-US" dirty="0"/>
          </a:p>
          <a:p>
            <a:pPr marL="114300" indent="0">
              <a:buNone/>
            </a:pPr>
            <a:r>
              <a:rPr lang="en-US" dirty="0"/>
              <a:t>Aberdeen </a:t>
            </a:r>
            <a:r>
              <a:rPr lang="en-US" dirty="0" smtClean="0"/>
              <a:t>University</a:t>
            </a:r>
            <a:r>
              <a:rPr lang="en-US" dirty="0"/>
              <a:t> </a:t>
            </a:r>
            <a:r>
              <a:rPr lang="en-US" dirty="0" err="1" smtClean="0"/>
              <a:t>viologist</a:t>
            </a:r>
            <a:r>
              <a:rPr lang="en-US" dirty="0" smtClean="0"/>
              <a:t>  </a:t>
            </a:r>
            <a:r>
              <a:rPr lang="en-US" dirty="0"/>
              <a:t>Prof Pennington said </a:t>
            </a:r>
            <a:r>
              <a:rPr lang="en-US" dirty="0" smtClean="0"/>
              <a:t>“pubs are far</a:t>
            </a:r>
            <a:r>
              <a:rPr lang="en-US" dirty="0"/>
              <a:t>, far more dangerous places to </a:t>
            </a:r>
            <a:r>
              <a:rPr lang="en-US" dirty="0" smtClean="0"/>
              <a:t>be“</a:t>
            </a:r>
          </a:p>
          <a:p>
            <a:pPr marL="114300" indent="0">
              <a:buNone/>
            </a:pPr>
            <a:endParaRPr lang="en-US" dirty="0"/>
          </a:p>
          <a:p>
            <a:pPr marL="114300" indent="0">
              <a:buNone/>
            </a:pPr>
            <a:r>
              <a:rPr lang="en-US" b="1" dirty="0" smtClean="0"/>
              <a:t>Q: Who would you believe and why?</a:t>
            </a:r>
            <a:endParaRPr lang="en-GB" b="1" dirty="0"/>
          </a:p>
        </p:txBody>
      </p:sp>
    </p:spTree>
    <p:extLst>
      <p:ext uri="{BB962C8B-B14F-4D97-AF65-F5344CB8AC3E}">
        <p14:creationId xmlns:p14="http://schemas.microsoft.com/office/powerpoint/2010/main" val="444514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CRAVEN</a:t>
            </a:r>
            <a:endParaRPr lang="en-GB" dirty="0"/>
          </a:p>
        </p:txBody>
      </p:sp>
      <p:sp>
        <p:nvSpPr>
          <p:cNvPr id="3" name="Text Placeholder 2"/>
          <p:cNvSpPr>
            <a:spLocks noGrp="1"/>
          </p:cNvSpPr>
          <p:nvPr>
            <p:ph type="body" idx="1"/>
          </p:nvPr>
        </p:nvSpPr>
        <p:spPr/>
        <p:txBody>
          <a:bodyPr/>
          <a:lstStyle/>
          <a:p>
            <a:r>
              <a:rPr lang="en-GB" b="1" dirty="0" smtClean="0">
                <a:solidFill>
                  <a:schemeClr val="bg2"/>
                </a:solidFill>
              </a:rPr>
              <a:t>C</a:t>
            </a:r>
            <a:r>
              <a:rPr lang="en-GB" dirty="0" smtClean="0">
                <a:solidFill>
                  <a:schemeClr val="bg2"/>
                </a:solidFill>
              </a:rPr>
              <a:t>orroboration – is the account agreed by other witnesses</a:t>
            </a:r>
          </a:p>
          <a:p>
            <a:r>
              <a:rPr lang="en-GB" b="1" dirty="0" smtClean="0">
                <a:solidFill>
                  <a:schemeClr val="bg2"/>
                </a:solidFill>
              </a:rPr>
              <a:t>R</a:t>
            </a:r>
            <a:r>
              <a:rPr lang="en-GB" dirty="0" smtClean="0">
                <a:solidFill>
                  <a:schemeClr val="bg2"/>
                </a:solidFill>
              </a:rPr>
              <a:t>eputation – does the person making the claim have good character</a:t>
            </a:r>
          </a:p>
          <a:p>
            <a:r>
              <a:rPr lang="en-GB" b="1" dirty="0" smtClean="0">
                <a:solidFill>
                  <a:schemeClr val="bg2"/>
                </a:solidFill>
              </a:rPr>
              <a:t>A</a:t>
            </a:r>
            <a:r>
              <a:rPr lang="en-GB" dirty="0" smtClean="0">
                <a:solidFill>
                  <a:schemeClr val="bg2"/>
                </a:solidFill>
              </a:rPr>
              <a:t>bility to Perceive – were they close to the events they describe</a:t>
            </a:r>
          </a:p>
          <a:p>
            <a:r>
              <a:rPr lang="en-GB" b="1" dirty="0" smtClean="0">
                <a:solidFill>
                  <a:schemeClr val="bg2"/>
                </a:solidFill>
              </a:rPr>
              <a:t>V</a:t>
            </a:r>
            <a:r>
              <a:rPr lang="en-GB" dirty="0" smtClean="0">
                <a:solidFill>
                  <a:schemeClr val="bg2"/>
                </a:solidFill>
              </a:rPr>
              <a:t>ested Interest – have they got something to gain or lose from the account they give</a:t>
            </a:r>
          </a:p>
          <a:p>
            <a:r>
              <a:rPr lang="en-GB" b="1" dirty="0" smtClean="0">
                <a:solidFill>
                  <a:schemeClr val="bg2"/>
                </a:solidFill>
              </a:rPr>
              <a:t>E</a:t>
            </a:r>
            <a:r>
              <a:rPr lang="en-GB" dirty="0" smtClean="0">
                <a:solidFill>
                  <a:schemeClr val="bg2"/>
                </a:solidFill>
              </a:rPr>
              <a:t>xpertise – to what extent does the person know the subject they are talking about</a:t>
            </a:r>
          </a:p>
          <a:p>
            <a:r>
              <a:rPr lang="en-GB" b="1" dirty="0" smtClean="0">
                <a:solidFill>
                  <a:schemeClr val="bg2"/>
                </a:solidFill>
              </a:rPr>
              <a:t>N</a:t>
            </a:r>
            <a:r>
              <a:rPr lang="en-GB" dirty="0" smtClean="0">
                <a:solidFill>
                  <a:schemeClr val="bg2"/>
                </a:solidFill>
              </a:rPr>
              <a:t>eutrality/Bias – is the person likely to see the situation in a certain way</a:t>
            </a:r>
            <a:endParaRPr lang="en-GB" dirty="0">
              <a:solidFill>
                <a:schemeClr val="bg2"/>
              </a:solidFill>
            </a:endParaRPr>
          </a:p>
        </p:txBody>
      </p:sp>
    </p:spTree>
    <p:extLst>
      <p:ext uri="{BB962C8B-B14F-4D97-AF65-F5344CB8AC3E}">
        <p14:creationId xmlns:p14="http://schemas.microsoft.com/office/powerpoint/2010/main" val="322738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5G and conspiracy theories </a:t>
            </a:r>
            <a:endParaRPr lang="en-GB" dirty="0"/>
          </a:p>
        </p:txBody>
      </p:sp>
      <p:sp>
        <p:nvSpPr>
          <p:cNvPr id="3" name="Text Placeholder 2"/>
          <p:cNvSpPr>
            <a:spLocks noGrp="1"/>
          </p:cNvSpPr>
          <p:nvPr>
            <p:ph type="body" idx="1"/>
          </p:nvPr>
        </p:nvSpPr>
        <p:spPr>
          <a:xfrm>
            <a:off x="141249" y="1747024"/>
            <a:ext cx="8839200" cy="2882251"/>
          </a:xfrm>
        </p:spPr>
        <p:txBody>
          <a:bodyPr/>
          <a:lstStyle/>
          <a:p>
            <a:r>
              <a:rPr lang="en-GB" sz="1600" dirty="0" smtClean="0">
                <a:solidFill>
                  <a:schemeClr val="bg2"/>
                </a:solidFill>
              </a:rPr>
              <a:t>5G, Anti-vaccinations, </a:t>
            </a:r>
            <a:r>
              <a:rPr lang="en-GB" sz="1600" dirty="0" err="1" smtClean="0">
                <a:solidFill>
                  <a:schemeClr val="bg2"/>
                </a:solidFill>
              </a:rPr>
              <a:t>QAnon</a:t>
            </a:r>
            <a:r>
              <a:rPr lang="en-GB" sz="1600" dirty="0" smtClean="0">
                <a:solidFill>
                  <a:schemeClr val="bg2"/>
                </a:solidFill>
              </a:rPr>
              <a:t>, flat earth, Elvis is alive etc. all have very poor rating when the credibility of their claims are assessed</a:t>
            </a:r>
          </a:p>
          <a:p>
            <a:r>
              <a:rPr lang="en-GB" sz="1600" dirty="0" smtClean="0">
                <a:solidFill>
                  <a:schemeClr val="bg2"/>
                </a:solidFill>
              </a:rPr>
              <a:t>The vast majority of sensible and educated people are making quite different claims</a:t>
            </a:r>
          </a:p>
          <a:p>
            <a:r>
              <a:rPr lang="en-GB" sz="1600" dirty="0" smtClean="0">
                <a:solidFill>
                  <a:schemeClr val="bg2"/>
                </a:solidFill>
              </a:rPr>
              <a:t>The reputation and expertise of the conspiracy folk is usually quite questionable (some far right links and criminal convictions…)vs. numerous people with science degrees</a:t>
            </a:r>
          </a:p>
          <a:p>
            <a:r>
              <a:rPr lang="en-GB" sz="1600" dirty="0" smtClean="0">
                <a:solidFill>
                  <a:schemeClr val="bg2"/>
                </a:solidFill>
              </a:rPr>
              <a:t>Likewise the ability to perceive is questionable – they don’t tend to be at the heart of government planning..</a:t>
            </a:r>
          </a:p>
          <a:p>
            <a:r>
              <a:rPr lang="en-GB" sz="1600" dirty="0" smtClean="0">
                <a:solidFill>
                  <a:schemeClr val="bg2"/>
                </a:solidFill>
              </a:rPr>
              <a:t>In gaining internet followers and ‘approval’ for their theories they definitely have a vested interest in promoting their theories at all costs</a:t>
            </a:r>
          </a:p>
        </p:txBody>
      </p:sp>
    </p:spTree>
    <p:extLst>
      <p:ext uri="{BB962C8B-B14F-4D97-AF65-F5344CB8AC3E}">
        <p14:creationId xmlns:p14="http://schemas.microsoft.com/office/powerpoint/2010/main" val="2163007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Text Placeholder 2"/>
          <p:cNvSpPr>
            <a:spLocks noGrp="1"/>
          </p:cNvSpPr>
          <p:nvPr>
            <p:ph type="body" idx="1"/>
          </p:nvPr>
        </p:nvSpPr>
        <p:spPr/>
        <p:txBody>
          <a:bodyPr/>
          <a:lstStyle/>
          <a:p>
            <a:r>
              <a:rPr lang="en-GB" dirty="0" smtClean="0"/>
              <a:t>Look at the following slides which are taken from a school disciplinary case at Shiny Heights Academy. You are the </a:t>
            </a:r>
            <a:r>
              <a:rPr lang="en-GB" dirty="0" err="1" smtClean="0"/>
              <a:t>Headteacher</a:t>
            </a:r>
            <a:r>
              <a:rPr lang="en-GB" dirty="0" smtClean="0"/>
              <a:t>. Consider each of the witnesses in turn (CRAVEN) and come to a judgement about whether Mr Jones is guilty of assault</a:t>
            </a:r>
            <a:endParaRPr lang="en-GB" dirty="0"/>
          </a:p>
        </p:txBody>
      </p:sp>
    </p:spTree>
    <p:extLst>
      <p:ext uri="{BB962C8B-B14F-4D97-AF65-F5344CB8AC3E}">
        <p14:creationId xmlns:p14="http://schemas.microsoft.com/office/powerpoint/2010/main" val="99970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Text Placeholder 2"/>
          <p:cNvSpPr>
            <a:spLocks noGrp="1"/>
          </p:cNvSpPr>
          <p:nvPr>
            <p:ph type="body" idx="1"/>
          </p:nvPr>
        </p:nvSpPr>
        <p:spPr/>
        <p:txBody>
          <a:bodyPr/>
          <a:lstStyle/>
          <a:p>
            <a:pPr marL="114300" indent="0">
              <a:buNone/>
            </a:pPr>
            <a:r>
              <a:rPr lang="en-US" dirty="0" err="1" smtClean="0"/>
              <a:t>Mr</a:t>
            </a:r>
            <a:r>
              <a:rPr lang="en-US" dirty="0" smtClean="0"/>
              <a:t> </a:t>
            </a:r>
            <a:r>
              <a:rPr lang="en-US" dirty="0"/>
              <a:t>Stephen Jones, a 38 year old </a:t>
            </a:r>
            <a:r>
              <a:rPr lang="en-US" dirty="0" err="1"/>
              <a:t>Maths</a:t>
            </a:r>
            <a:r>
              <a:rPr lang="en-US" dirty="0"/>
              <a:t> Teacher, is accused of assaulting Ricky, a 14 year old </a:t>
            </a:r>
            <a:r>
              <a:rPr lang="en-US" dirty="0" smtClean="0"/>
              <a:t>student. </a:t>
            </a:r>
            <a:r>
              <a:rPr lang="en-US" dirty="0" err="1"/>
              <a:t>Mr</a:t>
            </a:r>
            <a:r>
              <a:rPr lang="en-US" dirty="0"/>
              <a:t> Jones has worked at the school for 10 years and there have been no complaints made against him. The school’s recent OFSTED inspection praised the </a:t>
            </a:r>
            <a:r>
              <a:rPr lang="en-US" dirty="0" err="1"/>
              <a:t>Maths</a:t>
            </a:r>
            <a:r>
              <a:rPr lang="en-US" dirty="0"/>
              <a:t> department. </a:t>
            </a:r>
            <a:r>
              <a:rPr lang="en-US" dirty="0" err="1"/>
              <a:t>Mr</a:t>
            </a:r>
            <a:r>
              <a:rPr lang="en-US" dirty="0"/>
              <a:t> Jones has recently separated from his wife and is engaged in a custody battle for their 3 children. He is an active member of his local church. Ricky has been at </a:t>
            </a:r>
            <a:r>
              <a:rPr lang="en-US" dirty="0" smtClean="0"/>
              <a:t>Shiny Heights Academy </a:t>
            </a:r>
            <a:r>
              <a:rPr lang="en-US" dirty="0"/>
              <a:t>for 6 months after being excluded </a:t>
            </a:r>
            <a:r>
              <a:rPr lang="en-US"/>
              <a:t>from </a:t>
            </a:r>
            <a:r>
              <a:rPr lang="en-US" smtClean="0"/>
              <a:t>Sunnyside </a:t>
            </a:r>
            <a:r>
              <a:rPr lang="en-US" dirty="0"/>
              <a:t>Grammar School after threatening to ‘batter’ the headmaster.</a:t>
            </a:r>
            <a:endParaRPr lang="en-GB" dirty="0"/>
          </a:p>
        </p:txBody>
      </p:sp>
    </p:spTree>
    <p:extLst>
      <p:ext uri="{BB962C8B-B14F-4D97-AF65-F5344CB8AC3E}">
        <p14:creationId xmlns:p14="http://schemas.microsoft.com/office/powerpoint/2010/main" val="338527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Mr Jones</a:t>
            </a:r>
            <a:endParaRPr lang="en-GB" dirty="0"/>
          </a:p>
        </p:txBody>
      </p:sp>
      <p:sp>
        <p:nvSpPr>
          <p:cNvPr id="3" name="Text Placeholder 2"/>
          <p:cNvSpPr>
            <a:spLocks noGrp="1"/>
          </p:cNvSpPr>
          <p:nvPr>
            <p:ph type="body" idx="1"/>
          </p:nvPr>
        </p:nvSpPr>
        <p:spPr>
          <a:xfrm>
            <a:off x="193288" y="1724722"/>
            <a:ext cx="8735122" cy="2904553"/>
          </a:xfrm>
        </p:spPr>
        <p:txBody>
          <a:bodyPr/>
          <a:lstStyle/>
          <a:p>
            <a:pPr marL="114300" indent="0">
              <a:buNone/>
            </a:pPr>
            <a:r>
              <a:rPr lang="en-US" sz="1600" dirty="0" smtClean="0"/>
              <a:t>I did </a:t>
            </a:r>
            <a:r>
              <a:rPr lang="en-US" sz="1600" dirty="0"/>
              <a:t>shout at Ricky for being late, it was the third lesson in a row that this had happened. </a:t>
            </a:r>
            <a:r>
              <a:rPr lang="en-US" sz="1600" dirty="0" smtClean="0"/>
              <a:t>I did </a:t>
            </a:r>
            <a:r>
              <a:rPr lang="en-US" sz="1600" dirty="0"/>
              <a:t>not challenge subsequent late arrivals. (One of the students had just lost her mother) Ricky continued to be unsettled, he was prodding the students in front of him and talking. </a:t>
            </a:r>
            <a:r>
              <a:rPr lang="en-US" sz="1600" dirty="0" smtClean="0"/>
              <a:t>I </a:t>
            </a:r>
            <a:r>
              <a:rPr lang="en-US" sz="1600" dirty="0"/>
              <a:t>made the decision to move Ricky from the back row to the front. The class were getting on with some work so I moved to the back of the room to quietly ask him to move. Ricky refused. I started to shout at him and told him that his </a:t>
            </a:r>
            <a:r>
              <a:rPr lang="en-US" sz="1600" dirty="0" err="1"/>
              <a:t>behaviour</a:t>
            </a:r>
            <a:r>
              <a:rPr lang="en-US" sz="1600" dirty="0"/>
              <a:t> was stupid. Ricky replied </a:t>
            </a:r>
            <a:r>
              <a:rPr lang="en-US" sz="1600" dirty="0" smtClean="0"/>
              <a:t>‘You shouldn’t be near kids you psycho’ </a:t>
            </a:r>
            <a:r>
              <a:rPr lang="en-US" sz="1600" dirty="0"/>
              <a:t>He got up and I felt sure he was going to assault me. I put out my hand to restrain him. He made a great show of falling back into his chair. I slammed my hand down on the table and told him to get out. He did, telling me that I would be sorry.’</a:t>
            </a:r>
          </a:p>
          <a:p>
            <a:endParaRPr lang="en-US" dirty="0"/>
          </a:p>
          <a:p>
            <a:endParaRPr lang="en-GB" dirty="0"/>
          </a:p>
        </p:txBody>
      </p:sp>
    </p:spTree>
    <p:extLst>
      <p:ext uri="{BB962C8B-B14F-4D97-AF65-F5344CB8AC3E}">
        <p14:creationId xmlns:p14="http://schemas.microsoft.com/office/powerpoint/2010/main" val="1520779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Ricky</a:t>
            </a:r>
            <a:endParaRPr lang="en-GB" dirty="0"/>
          </a:p>
        </p:txBody>
      </p:sp>
      <p:sp>
        <p:nvSpPr>
          <p:cNvPr id="3" name="Text Placeholder 2"/>
          <p:cNvSpPr>
            <a:spLocks noGrp="1"/>
          </p:cNvSpPr>
          <p:nvPr>
            <p:ph type="body" idx="1"/>
          </p:nvPr>
        </p:nvSpPr>
        <p:spPr/>
        <p:txBody>
          <a:bodyPr/>
          <a:lstStyle/>
          <a:p>
            <a:pPr marL="114300" indent="0">
              <a:buNone/>
            </a:pPr>
            <a:r>
              <a:rPr lang="en-GB" b="1" dirty="0"/>
              <a:t>Ricky </a:t>
            </a:r>
            <a:r>
              <a:rPr lang="en-GB" dirty="0"/>
              <a:t>alleges that Mr Jones had shouted at him for being late yet failed to shout at two other students who came in after him. Mr Jones then asked him to move for no reason. When he asked why, Mr Jones ‘went berserk and started to call me stupid. I told him to go home if he was stressed. He pushed me down into my chair and slammed my head on the table. I left the room to get out of his way’</a:t>
            </a:r>
          </a:p>
          <a:p>
            <a:pPr marL="114300" indent="0">
              <a:buNone/>
            </a:pPr>
            <a:endParaRPr lang="en-GB" dirty="0"/>
          </a:p>
        </p:txBody>
      </p:sp>
    </p:spTree>
    <p:extLst>
      <p:ext uri="{BB962C8B-B14F-4D97-AF65-F5344CB8AC3E}">
        <p14:creationId xmlns:p14="http://schemas.microsoft.com/office/powerpoint/2010/main" val="3656559542"/>
      </p:ext>
    </p:extLst>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1040</Words>
  <Application>Microsoft Office PowerPoint</Application>
  <PresentationFormat>On-screen Show (16:9)</PresentationFormat>
  <Paragraphs>39</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Roboto</vt:lpstr>
      <vt:lpstr>Arial</vt:lpstr>
      <vt:lpstr>Material</vt:lpstr>
      <vt:lpstr>Thinking Skills </vt:lpstr>
      <vt:lpstr>Credibility</vt:lpstr>
      <vt:lpstr>Example – Do Pubs spread Covid?</vt:lpstr>
      <vt:lpstr>CRAVEN</vt:lpstr>
      <vt:lpstr>5G and conspiracy theories </vt:lpstr>
      <vt:lpstr>Task</vt:lpstr>
      <vt:lpstr>Context</vt:lpstr>
      <vt:lpstr>Mr Jones</vt:lpstr>
      <vt:lpstr>Ricky</vt:lpstr>
      <vt:lpstr>Vicky – classmate and Ricky’s ex-girlfriend</vt:lpstr>
      <vt:lpstr>Steve – sitting close by </vt:lpstr>
      <vt:lpstr>Miss White – in the staffroom at break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Induction</dc:title>
  <dc:creator>Chris Eyre</dc:creator>
  <cp:lastModifiedBy>Chris Eyre</cp:lastModifiedBy>
  <cp:revision>21</cp:revision>
  <dcterms:modified xsi:type="dcterms:W3CDTF">2020-09-16T06:49:18Z</dcterms:modified>
</cp:coreProperties>
</file>