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62" r:id="rId4"/>
    <p:sldId id="261" r:id="rId5"/>
    <p:sldId id="263" r:id="rId6"/>
    <p:sldId id="264" r:id="rId7"/>
    <p:sldId id="265" r:id="rId8"/>
    <p:sldId id="267" r:id="rId9"/>
    <p:sldId id="268" r:id="rId10"/>
    <p:sldId id="269" r:id="rId11"/>
    <p:sldId id="272" r:id="rId12"/>
    <p:sldId id="271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dedd0a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0dedd0a1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0dedd0a1d_0_8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0dedd0a1d_0_8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0dedd0a1d_0_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20dedd0a1d_0_4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1871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0dedd0a1d_0_9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g20dedd0a1d_0_9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0dedd0a1d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0dedd0a1d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0dedd0a1d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20dedd0a1d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0dedd0a1d_0_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20dedd0a1d_0_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0dedd0a1d_0_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20dedd0a1d_0_4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19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61950" algn="l" rtl="0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ctrTitle"/>
          </p:nvPr>
        </p:nvSpPr>
        <p:spPr>
          <a:xfrm>
            <a:off x="685800" y="1692275"/>
            <a:ext cx="7772400" cy="17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Char char="•"/>
              <a:defRPr sz="2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228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Verdana"/>
              <a:buChar char="•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sz="1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Text" type="twoObjAndTx">
  <p:cSld name="TWO_OBJECTS_AND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9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457200" y="3941763"/>
            <a:ext cx="4038600" cy="21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3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1"/>
          </p:nvPr>
        </p:nvSpPr>
        <p:spPr>
          <a:xfrm rot="5400000">
            <a:off x="2306637" y="-249238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1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4325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4325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3902075"/>
            <a:ext cx="3400425" cy="2949575"/>
            <a:chOff x="0" y="3902075"/>
            <a:chExt cx="3400425" cy="2949575"/>
          </a:xfrm>
        </p:grpSpPr>
        <p:sp>
          <p:nvSpPr>
            <p:cNvPr id="7" name="Google Shape;7;p1"/>
            <p:cNvSpPr/>
            <p:nvPr/>
          </p:nvSpPr>
          <p:spPr>
            <a:xfrm>
              <a:off x="0" y="3981450"/>
              <a:ext cx="3400425" cy="286385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8491" y="4390"/>
                  </a:moveTo>
                  <a:lnTo>
                    <a:pt x="9049" y="1995"/>
                  </a:lnTo>
                  <a:lnTo>
                    <a:pt x="0" y="0"/>
                  </a:lnTo>
                  <a:lnTo>
                    <a:pt x="0" y="798"/>
                  </a:lnTo>
                  <a:lnTo>
                    <a:pt x="9049" y="2793"/>
                  </a:lnTo>
                  <a:lnTo>
                    <a:pt x="18154" y="5188"/>
                  </a:lnTo>
                  <a:lnTo>
                    <a:pt x="31250" y="9977"/>
                  </a:lnTo>
                  <a:lnTo>
                    <a:pt x="43672" y="16297"/>
                  </a:lnTo>
                  <a:lnTo>
                    <a:pt x="55812" y="24279"/>
                  </a:lnTo>
                  <a:lnTo>
                    <a:pt x="67222" y="33458"/>
                  </a:lnTo>
                  <a:lnTo>
                    <a:pt x="77620" y="43436"/>
                  </a:lnTo>
                  <a:lnTo>
                    <a:pt x="87400" y="55011"/>
                  </a:lnTo>
                  <a:lnTo>
                    <a:pt x="96112" y="67782"/>
                  </a:lnTo>
                  <a:lnTo>
                    <a:pt x="104206" y="81751"/>
                  </a:lnTo>
                  <a:lnTo>
                    <a:pt x="108871" y="90864"/>
                  </a:lnTo>
                  <a:lnTo>
                    <a:pt x="112918" y="100443"/>
                  </a:lnTo>
                  <a:lnTo>
                    <a:pt x="116290" y="110022"/>
                  </a:lnTo>
                  <a:lnTo>
                    <a:pt x="119325" y="120000"/>
                  </a:lnTo>
                  <a:lnTo>
                    <a:pt x="120000" y="120000"/>
                  </a:lnTo>
                  <a:lnTo>
                    <a:pt x="116964" y="110022"/>
                  </a:lnTo>
                  <a:lnTo>
                    <a:pt x="113592" y="100443"/>
                  </a:lnTo>
                  <a:lnTo>
                    <a:pt x="109545" y="90864"/>
                  </a:lnTo>
                  <a:lnTo>
                    <a:pt x="104880" y="81352"/>
                  </a:lnTo>
                  <a:lnTo>
                    <a:pt x="96786" y="67383"/>
                  </a:lnTo>
                  <a:lnTo>
                    <a:pt x="87737" y="54611"/>
                  </a:lnTo>
                  <a:lnTo>
                    <a:pt x="77957" y="43037"/>
                  </a:lnTo>
                  <a:lnTo>
                    <a:pt x="67559" y="32660"/>
                  </a:lnTo>
                  <a:lnTo>
                    <a:pt x="56149" y="23481"/>
                  </a:lnTo>
                  <a:lnTo>
                    <a:pt x="44009" y="15898"/>
                  </a:lnTo>
                  <a:lnTo>
                    <a:pt x="31587" y="9179"/>
                  </a:lnTo>
                  <a:lnTo>
                    <a:pt x="18491" y="4390"/>
                  </a:lnTo>
                  <a:lnTo>
                    <a:pt x="18491" y="439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dk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0" y="3902075"/>
              <a:ext cx="2943225" cy="294957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999" y="120000"/>
                  </a:moveTo>
                  <a:lnTo>
                    <a:pt x="0" y="120000"/>
                  </a:lnTo>
                  <a:lnTo>
                    <a:pt x="0" y="0"/>
                  </a:lnTo>
                  <a:lnTo>
                    <a:pt x="119999" y="120000"/>
                  </a:lnTo>
                  <a:lnTo>
                    <a:pt x="119999" y="12000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5000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0" y="4341812"/>
              <a:ext cx="2770187" cy="2503487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79" y="104781"/>
                  </a:moveTo>
                  <a:lnTo>
                    <a:pt x="116355" y="112542"/>
                  </a:lnTo>
                  <a:lnTo>
                    <a:pt x="119106" y="120000"/>
                  </a:lnTo>
                  <a:lnTo>
                    <a:pt x="120000" y="120000"/>
                  </a:lnTo>
                  <a:lnTo>
                    <a:pt x="117111" y="111781"/>
                  </a:lnTo>
                  <a:lnTo>
                    <a:pt x="113398" y="104020"/>
                  </a:lnTo>
                  <a:lnTo>
                    <a:pt x="105558" y="88040"/>
                  </a:lnTo>
                  <a:lnTo>
                    <a:pt x="95931" y="72365"/>
                  </a:lnTo>
                  <a:lnTo>
                    <a:pt x="84997" y="57526"/>
                  </a:lnTo>
                  <a:lnTo>
                    <a:pt x="72962" y="44286"/>
                  </a:lnTo>
                  <a:lnTo>
                    <a:pt x="60240" y="32415"/>
                  </a:lnTo>
                  <a:lnTo>
                    <a:pt x="46212" y="22371"/>
                  </a:lnTo>
                  <a:lnTo>
                    <a:pt x="31289" y="13240"/>
                  </a:lnTo>
                  <a:lnTo>
                    <a:pt x="16091" y="5935"/>
                  </a:lnTo>
                  <a:lnTo>
                    <a:pt x="0" y="0"/>
                  </a:lnTo>
                  <a:lnTo>
                    <a:pt x="0" y="913"/>
                  </a:lnTo>
                  <a:lnTo>
                    <a:pt x="15266" y="6772"/>
                  </a:lnTo>
                  <a:lnTo>
                    <a:pt x="30670" y="14077"/>
                  </a:lnTo>
                  <a:lnTo>
                    <a:pt x="45524" y="23208"/>
                  </a:lnTo>
                  <a:lnTo>
                    <a:pt x="59553" y="33253"/>
                  </a:lnTo>
                  <a:lnTo>
                    <a:pt x="72343" y="45123"/>
                  </a:lnTo>
                  <a:lnTo>
                    <a:pt x="84309" y="58363"/>
                  </a:lnTo>
                  <a:lnTo>
                    <a:pt x="95243" y="73050"/>
                  </a:lnTo>
                  <a:lnTo>
                    <a:pt x="104939" y="88801"/>
                  </a:lnTo>
                  <a:lnTo>
                    <a:pt x="112779" y="104781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dk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0" y="4038600"/>
              <a:ext cx="2770187" cy="2806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4"/>
                  </a:lnTo>
                  <a:lnTo>
                    <a:pt x="14441" y="5972"/>
                  </a:lnTo>
                  <a:lnTo>
                    <a:pt x="29295" y="12895"/>
                  </a:lnTo>
                  <a:lnTo>
                    <a:pt x="43323" y="20633"/>
                  </a:lnTo>
                  <a:lnTo>
                    <a:pt x="56252" y="30000"/>
                  </a:lnTo>
                  <a:lnTo>
                    <a:pt x="68630" y="40180"/>
                  </a:lnTo>
                  <a:lnTo>
                    <a:pt x="80045" y="51990"/>
                  </a:lnTo>
                  <a:lnTo>
                    <a:pt x="90085" y="63936"/>
                  </a:lnTo>
                  <a:lnTo>
                    <a:pt x="99988" y="77782"/>
                  </a:lnTo>
                  <a:lnTo>
                    <a:pt x="105627" y="88099"/>
                  </a:lnTo>
                  <a:lnTo>
                    <a:pt x="110991" y="98823"/>
                  </a:lnTo>
                  <a:lnTo>
                    <a:pt x="115667" y="109683"/>
                  </a:lnTo>
                  <a:lnTo>
                    <a:pt x="119174" y="120000"/>
                  </a:lnTo>
                  <a:lnTo>
                    <a:pt x="120000" y="120000"/>
                  </a:lnTo>
                  <a:lnTo>
                    <a:pt x="116286" y="109004"/>
                  </a:lnTo>
                  <a:lnTo>
                    <a:pt x="111610" y="98076"/>
                  </a:lnTo>
                  <a:lnTo>
                    <a:pt x="106383" y="87420"/>
                  </a:lnTo>
                  <a:lnTo>
                    <a:pt x="100607" y="77104"/>
                  </a:lnTo>
                  <a:lnTo>
                    <a:pt x="90773" y="63257"/>
                  </a:lnTo>
                  <a:lnTo>
                    <a:pt x="80664" y="51244"/>
                  </a:lnTo>
                  <a:lnTo>
                    <a:pt x="69318" y="39434"/>
                  </a:lnTo>
                  <a:lnTo>
                    <a:pt x="56871" y="29253"/>
                  </a:lnTo>
                  <a:lnTo>
                    <a:pt x="44148" y="19886"/>
                  </a:lnTo>
                  <a:lnTo>
                    <a:pt x="30051" y="12149"/>
                  </a:lnTo>
                  <a:lnTo>
                    <a:pt x="15266" y="529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dk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331787" y="4419600"/>
              <a:ext cx="136525" cy="136525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438400" y="6165850"/>
              <a:ext cx="146050" cy="146050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1255712" y="4322762"/>
              <a:ext cx="192087" cy="192087"/>
            </a:xfrm>
            <a:prstGeom prst="ellipse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189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" name="Google Shape;14;p1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1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●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0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>
            <a:spLocks noGrp="1"/>
          </p:cNvSpPr>
          <p:nvPr>
            <p:ph type="title"/>
          </p:nvPr>
        </p:nvSpPr>
        <p:spPr>
          <a:xfrm>
            <a:off x="457200" y="1657620"/>
            <a:ext cx="8229600" cy="2770200"/>
          </a:xfrm>
          <a:prstGeom prst="rect">
            <a:avLst/>
          </a:prstGeom>
        </p:spPr>
        <p:txBody>
          <a:bodyPr spcFirstLastPara="1" wrap="square" lIns="91425" tIns="91425" rIns="91425" bIns="91425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Ethics </a:t>
            </a: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FFFF00"/>
                </a:solidFill>
              </a:rPr>
              <a:t>Lesson 0 - the introduction</a:t>
            </a:r>
            <a:endParaRPr sz="24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700"/>
          </a:xfrm>
          <a:prstGeom prst="rect">
            <a:avLst/>
          </a:prstGeom>
        </p:spPr>
        <p:txBody>
          <a:bodyPr spcFirstLastPara="1" wrap="square" lIns="91425" tIns="91425" rIns="91425" bIns="91425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What’s on the </a:t>
            </a:r>
            <a:r>
              <a:rPr lang="en-US" dirty="0" smtClean="0"/>
              <a:t>specification?</a:t>
            </a:r>
            <a:endParaRPr dirty="0"/>
          </a:p>
        </p:txBody>
      </p:sp>
      <p:sp>
        <p:nvSpPr>
          <p:cNvPr id="201" name="Google Shape;201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8"/>
          <p:cNvSpPr/>
          <p:nvPr/>
        </p:nvSpPr>
        <p:spPr>
          <a:xfrm>
            <a:off x="357525" y="1874325"/>
            <a:ext cx="2676000" cy="19827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/>
              <a:t>Ethical Theories</a:t>
            </a:r>
            <a:endParaRPr sz="1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Natural Law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Situation Ethics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Utilitarianism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Kantian Ethics</a:t>
            </a:r>
            <a:endParaRPr sz="1800"/>
          </a:p>
        </p:txBody>
      </p:sp>
      <p:sp>
        <p:nvSpPr>
          <p:cNvPr id="203" name="Google Shape;203;p28"/>
          <p:cNvSpPr/>
          <p:nvPr/>
        </p:nvSpPr>
        <p:spPr>
          <a:xfrm>
            <a:off x="3196050" y="1874325"/>
            <a:ext cx="2600100" cy="19827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/>
              <a:t>Ethical Issues</a:t>
            </a:r>
            <a:r>
              <a:rPr lang="en-US" sz="1800"/>
              <a:t> 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Euthanasia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Business Ethics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Sexual ethics</a:t>
            </a:r>
            <a:endParaRPr sz="1800"/>
          </a:p>
        </p:txBody>
      </p:sp>
      <p:sp>
        <p:nvSpPr>
          <p:cNvPr id="204" name="Google Shape;204;p28"/>
          <p:cNvSpPr/>
          <p:nvPr/>
        </p:nvSpPr>
        <p:spPr>
          <a:xfrm>
            <a:off x="6088775" y="1874225"/>
            <a:ext cx="2415900" cy="19827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/>
              <a:t>Wider Discussions in Ethics</a:t>
            </a:r>
            <a:endParaRPr sz="18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Conscience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Meta Ethics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US" dirty="0" smtClean="0"/>
              <a:t>Mapping the theories</a:t>
            </a:r>
            <a:endParaRPr dirty="0"/>
          </a:p>
        </p:txBody>
      </p:sp>
      <p:sp>
        <p:nvSpPr>
          <p:cNvPr id="186" name="Google Shape;186;p27"/>
          <p:cNvSpPr txBox="1">
            <a:spLocks noGrp="1"/>
          </p:cNvSpPr>
          <p:nvPr>
            <p:ph type="body" idx="1"/>
          </p:nvPr>
        </p:nvSpPr>
        <p:spPr>
          <a:xfrm>
            <a:off x="395287" y="1628775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2098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None/>
            </a:pPr>
            <a:endParaRPr sz="32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87" name="Google Shape;187;p27"/>
          <p:cNvCxnSpPr/>
          <p:nvPr/>
        </p:nvCxnSpPr>
        <p:spPr>
          <a:xfrm>
            <a:off x="4572000" y="1916112"/>
            <a:ext cx="0" cy="40338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sm" len="sm"/>
            <a:tailEnd type="triangle" w="med" len="med"/>
          </a:ln>
        </p:spPr>
      </p:cxnSp>
      <p:cxnSp>
        <p:nvCxnSpPr>
          <p:cNvPr id="188" name="Google Shape;188;p27"/>
          <p:cNvCxnSpPr/>
          <p:nvPr/>
        </p:nvCxnSpPr>
        <p:spPr>
          <a:xfrm>
            <a:off x="1979612" y="3789362"/>
            <a:ext cx="59055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sm" len="sm"/>
            <a:tailEnd type="triangle" w="med" len="med"/>
          </a:ln>
        </p:spPr>
      </p:cxnSp>
      <p:sp>
        <p:nvSpPr>
          <p:cNvPr id="189" name="Google Shape;189;p27"/>
          <p:cNvSpPr txBox="1"/>
          <p:nvPr/>
        </p:nvSpPr>
        <p:spPr>
          <a:xfrm>
            <a:off x="1116012" y="4076700"/>
            <a:ext cx="22320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Absolute</a:t>
            </a:r>
            <a:endParaRPr b="1" dirty="0"/>
          </a:p>
        </p:txBody>
      </p:sp>
      <p:sp>
        <p:nvSpPr>
          <p:cNvPr id="190" name="Google Shape;190;p27"/>
          <p:cNvSpPr txBox="1"/>
          <p:nvPr/>
        </p:nvSpPr>
        <p:spPr>
          <a:xfrm>
            <a:off x="7019925" y="4005262"/>
            <a:ext cx="18732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Relative</a:t>
            </a:r>
            <a:endParaRPr b="1" dirty="0"/>
          </a:p>
        </p:txBody>
      </p:sp>
      <p:sp>
        <p:nvSpPr>
          <p:cNvPr id="191" name="Google Shape;191;p27"/>
          <p:cNvSpPr txBox="1"/>
          <p:nvPr/>
        </p:nvSpPr>
        <p:spPr>
          <a:xfrm>
            <a:off x="5666401" y="1243568"/>
            <a:ext cx="2707048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Consequentialist</a:t>
            </a: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/ Teleological</a:t>
            </a:r>
            <a:endParaRPr b="1" dirty="0"/>
          </a:p>
        </p:txBody>
      </p:sp>
      <p:sp>
        <p:nvSpPr>
          <p:cNvPr id="192" name="Google Shape;192;p27"/>
          <p:cNvSpPr txBox="1"/>
          <p:nvPr/>
        </p:nvSpPr>
        <p:spPr>
          <a:xfrm>
            <a:off x="2195512" y="5734050"/>
            <a:ext cx="22320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3" name="Google Shape;193;p27"/>
          <p:cNvSpPr txBox="1"/>
          <p:nvPr/>
        </p:nvSpPr>
        <p:spPr>
          <a:xfrm>
            <a:off x="2828514" y="6098808"/>
            <a:ext cx="2251586" cy="4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Deontological</a:t>
            </a:r>
            <a:endParaRPr b="1" dirty="0"/>
          </a:p>
        </p:txBody>
      </p:sp>
      <p:sp>
        <p:nvSpPr>
          <p:cNvPr id="194" name="Google Shape;194;p27"/>
          <p:cNvSpPr/>
          <p:nvPr/>
        </p:nvSpPr>
        <p:spPr>
          <a:xfrm>
            <a:off x="650050" y="3073274"/>
            <a:ext cx="1798182" cy="965326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X axis - are things always right/wrong?</a:t>
            </a:r>
            <a:endParaRPr sz="1800" b="1" dirty="0"/>
          </a:p>
        </p:txBody>
      </p:sp>
      <p:sp>
        <p:nvSpPr>
          <p:cNvPr id="195" name="Google Shape;195;p27"/>
          <p:cNvSpPr/>
          <p:nvPr/>
        </p:nvSpPr>
        <p:spPr>
          <a:xfrm>
            <a:off x="2910348" y="1317523"/>
            <a:ext cx="2169752" cy="1071514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Y axis - how do we decide what is right or wrong? </a:t>
            </a:r>
            <a:endParaRPr sz="1800" b="1" dirty="0"/>
          </a:p>
        </p:txBody>
      </p:sp>
      <p:sp>
        <p:nvSpPr>
          <p:cNvPr id="2" name="Rounded Rectangle 1"/>
          <p:cNvSpPr/>
          <p:nvPr/>
        </p:nvSpPr>
        <p:spPr>
          <a:xfrm>
            <a:off x="6351639" y="2058849"/>
            <a:ext cx="1769806" cy="448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Utilitarianism</a:t>
            </a:r>
            <a:endParaRPr lang="en-GB" sz="16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835446" y="2652944"/>
            <a:ext cx="1892709" cy="447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Situation Ethics</a:t>
            </a:r>
            <a:endParaRPr lang="en-GB" sz="16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650050" y="5734050"/>
            <a:ext cx="1650698" cy="364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Kantian Ethics</a:t>
            </a:r>
            <a:endParaRPr lang="en-GB" sz="16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650050" y="4729316"/>
            <a:ext cx="1650698" cy="393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Natural Law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978962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Plenary: What about Big Jake</a:t>
            </a:r>
            <a:endParaRPr/>
          </a:p>
        </p:txBody>
      </p:sp>
      <p:sp>
        <p:nvSpPr>
          <p:cNvPr id="229" name="Google Shape;229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2098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None/>
            </a:pPr>
            <a:endParaRPr sz="3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0" name="Google Shape;230;p30"/>
          <p:cNvSpPr txBox="1">
            <a:spLocks noGrp="1"/>
          </p:cNvSpPr>
          <p:nvPr>
            <p:ph type="body" idx="2"/>
          </p:nvPr>
        </p:nvSpPr>
        <p:spPr>
          <a:xfrm>
            <a:off x="4648200" y="1412875"/>
            <a:ext cx="4038600" cy="47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You are exploring an underground cave with a group of friends. The water level begins to rise and you head for the only remaining exit. One of your group, Big Jake (</a:t>
            </a:r>
            <a:r>
              <a:rPr lang="en-US" sz="2000" b="0" i="1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 man of generous proportions</a:t>
            </a:r>
            <a:r>
              <a:rPr lang="en-US" sz="2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) goes first but gets stuck. The water continues to rise. The only thing you have is a stick of dynamite. </a:t>
            </a:r>
            <a:endParaRPr/>
          </a:p>
          <a:p>
            <a:pPr marL="342900" marR="0" lvl="0" indent="-266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None/>
            </a:pPr>
            <a:endParaRPr sz="20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How might a deontologi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st and a teleologist </a:t>
            </a:r>
            <a:r>
              <a:rPr lang="en-US" sz="2000" b="0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answer this?</a:t>
            </a:r>
            <a:endParaRPr/>
          </a:p>
        </p:txBody>
      </p:sp>
      <p:pic>
        <p:nvPicPr>
          <p:cNvPr id="231" name="Google Shape;231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50" y="1773237"/>
            <a:ext cx="4421100" cy="3311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30"/>
          <p:cNvSpPr/>
          <p:nvPr/>
        </p:nvSpPr>
        <p:spPr>
          <a:xfrm>
            <a:off x="877575" y="5427900"/>
            <a:ext cx="3326100" cy="1040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What have you learned about your own ethical inclinations?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What does it suggest about how you might answer this question?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US"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Ethics is all around</a:t>
            </a:r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Noto Sans Symbols"/>
              <a:buChar char="●"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encounter ethics all the time</a:t>
            </a:r>
            <a:endParaRPr dirty="0"/>
          </a:p>
          <a:p>
            <a:pPr marL="342900" marR="0" lvl="0" indent="-2095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Noto Sans Symbols"/>
              <a:buNone/>
            </a:pPr>
            <a:endParaRPr sz="2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Noto Sans Symbols"/>
              <a:buChar char="●"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Pick up a newspaper, 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scroll through the top stories online, watch </a:t>
            </a:r>
            <a:r>
              <a:rPr lang="en-US" sz="2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TV or leave the front door. You will find ethical </a:t>
            </a:r>
            <a:r>
              <a:rPr lang="en-US" sz="28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issues</a:t>
            </a:r>
            <a:r>
              <a:rPr lang="en-US" sz="2800" dirty="0"/>
              <a:t> </a:t>
            </a:r>
            <a:r>
              <a:rPr lang="en-US" sz="2800" dirty="0" smtClean="0"/>
              <a:t>– stories or situations that require you to think about the right thing to do or the right way to behave.</a:t>
            </a:r>
            <a:endParaRPr lang="en-US" sz="2800" b="0" i="0" u="none" strike="noStrike" cap="none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 txBox="1"/>
          <p:nvPr/>
        </p:nvSpPr>
        <p:spPr>
          <a:xfrm>
            <a:off x="0" y="1219200"/>
            <a:ext cx="9144000" cy="5388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Murder;         Torture;        Giving to charity;      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Telling the truth;     Keeping your promises;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Eating cake;    Walking;        Telling lies;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Stealing;       Eating meat;      Hunting foxes;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Experimenting on embryos;       Abortion;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Suicide;       Euthanasia;        Adultery;     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Capital punishment for child killers;    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32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Capital punishment for all killing;          War.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973393" y="442450"/>
            <a:ext cx="7482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FF00"/>
                </a:solidFill>
              </a:rPr>
              <a:t>Make a copy of the diagram on the next slide – sort the following into the relevant sections. You can discuss with a friend if you wish</a:t>
            </a:r>
            <a:endParaRPr lang="en-GB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/>
          <p:nvPr/>
        </p:nvSpPr>
        <p:spPr>
          <a:xfrm>
            <a:off x="0" y="0"/>
            <a:ext cx="4800600" cy="4876800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Right</a:t>
            </a:r>
            <a:endParaRPr/>
          </a:p>
        </p:txBody>
      </p:sp>
      <p:sp>
        <p:nvSpPr>
          <p:cNvPr id="141" name="Google Shape;141;p20"/>
          <p:cNvSpPr/>
          <p:nvPr/>
        </p:nvSpPr>
        <p:spPr>
          <a:xfrm>
            <a:off x="4077301" y="0"/>
            <a:ext cx="4800600" cy="4876800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Wrong</a:t>
            </a:r>
            <a:endParaRPr/>
          </a:p>
        </p:txBody>
      </p:sp>
      <p:sp>
        <p:nvSpPr>
          <p:cNvPr id="142" name="Google Shape;142;p20"/>
          <p:cNvSpPr/>
          <p:nvPr/>
        </p:nvSpPr>
        <p:spPr>
          <a:xfrm>
            <a:off x="1759973" y="3573462"/>
            <a:ext cx="5683045" cy="3284537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24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Neither</a:t>
            </a: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4451350" y="1268412"/>
            <a:ext cx="552450" cy="2305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cubicBezTo>
                  <a:pt x="93137" y="0"/>
                  <a:pt x="120000" y="26862"/>
                  <a:pt x="120000" y="60000"/>
                </a:cubicBezTo>
                <a:lnTo>
                  <a:pt x="60000" y="60000"/>
                </a:lnTo>
                <a:lnTo>
                  <a:pt x="60000" y="0"/>
                </a:lnTo>
                <a:close/>
              </a:path>
              <a:path w="120000" h="120000" fill="none" extrusionOk="0">
                <a:moveTo>
                  <a:pt x="60000" y="0"/>
                </a:moveTo>
                <a:cubicBezTo>
                  <a:pt x="93137" y="0"/>
                  <a:pt x="120000" y="26862"/>
                  <a:pt x="120000" y="60000"/>
                </a:cubicBezTo>
              </a:path>
            </a:pathLst>
          </a:custGeom>
          <a:noFill/>
          <a:ln w="9525" cap="flat" cmpd="sng">
            <a:solidFill>
              <a:srgbClr val="2D95FE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0"/>
          <p:cNvSpPr txBox="1"/>
          <p:nvPr/>
        </p:nvSpPr>
        <p:spPr>
          <a:xfrm rot="5160000">
            <a:off x="3482533" y="2454838"/>
            <a:ext cx="2119312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18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DEPENDS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>
            <a:spLocks noGrp="1"/>
          </p:cNvSpPr>
          <p:nvPr>
            <p:ph type="title"/>
          </p:nvPr>
        </p:nvSpPr>
        <p:spPr>
          <a:xfrm>
            <a:off x="533400" y="182880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How did you decide which is right and which is wrong?</a:t>
            </a:r>
            <a:b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What makes an action or wrong</a:t>
            </a:r>
            <a:r>
              <a:rPr lang="en-US" sz="4400" b="0" i="0" u="none" strike="noStrike" cap="none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br>
              <a:rPr lang="en-US" sz="4400" b="0" i="0" u="none" strike="noStrike" cap="none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Are some things always right or wrong or does it depend?</a:t>
            </a:r>
            <a:endParaRPr dirty="0"/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700"/>
          </a:xfrm>
          <a:prstGeom prst="rect">
            <a:avLst/>
          </a:prstGeom>
        </p:spPr>
        <p:txBody>
          <a:bodyPr spcFirstLastPara="1" wrap="square" lIns="91425" tIns="91425" rIns="91425" bIns="91425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exactly is Ethics?</a:t>
            </a:r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body" idx="1"/>
          </p:nvPr>
        </p:nvSpPr>
        <p:spPr>
          <a:xfrm>
            <a:off x="457200" y="1417512"/>
            <a:ext cx="8229600" cy="47132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Ethics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 refers to the branch of philosophy that deals with moral principles specifically how we are to act or behave.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 b="1" dirty="0">
                <a:latin typeface="Calibri"/>
                <a:ea typeface="Calibri"/>
                <a:cs typeface="Calibri"/>
                <a:sym typeface="Calibri"/>
              </a:rPr>
              <a:t>What are we to do? - Applied Ethics</a:t>
            </a:r>
            <a:endParaRPr sz="30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 b="1" dirty="0">
                <a:latin typeface="Calibri"/>
                <a:ea typeface="Calibri"/>
                <a:cs typeface="Calibri"/>
                <a:sym typeface="Calibri"/>
              </a:rPr>
              <a:t>How should we decide? - Normative Ethics</a:t>
            </a:r>
            <a:endParaRPr sz="30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NOTE - this is different from 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law (</a:t>
            </a:r>
            <a:r>
              <a:rPr lang="en-US" sz="3000" i="1" dirty="0" smtClean="0">
                <a:latin typeface="Calibri"/>
                <a:ea typeface="Calibri"/>
                <a:cs typeface="Calibri"/>
                <a:sym typeface="Calibri"/>
              </a:rPr>
              <a:t>what is moral and what is legal may be very different questions</a:t>
            </a:r>
            <a:r>
              <a:rPr lang="en-US" sz="3000" dirty="0" smtClean="0">
                <a:latin typeface="Calibri"/>
                <a:ea typeface="Calibri"/>
                <a:cs typeface="Calibri"/>
                <a:sym typeface="Calibri"/>
              </a:rPr>
              <a:t>) , customs/culture </a:t>
            </a: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or personal opinions. </a:t>
            </a:r>
            <a:endParaRPr sz="3000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19050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ctrTitle"/>
          </p:nvPr>
        </p:nvSpPr>
        <p:spPr>
          <a:xfrm>
            <a:off x="685800" y="1692275"/>
            <a:ext cx="7772400" cy="17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US" sz="5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Introducing Ethics</a:t>
            </a:r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/>
              <a:t>Activity: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Are you a good person?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US" sz="4000"/>
              <a:t>Defining some terms</a:t>
            </a:r>
            <a:endParaRPr/>
          </a:p>
        </p:txBody>
      </p:sp>
      <p:sp>
        <p:nvSpPr>
          <p:cNvPr id="180" name="Google Shape;180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2400" i="1" dirty="0">
                <a:latin typeface="Verdana"/>
                <a:ea typeface="Verdana"/>
                <a:cs typeface="Verdana"/>
                <a:sym typeface="Verdana"/>
              </a:rPr>
              <a:t>Use </a:t>
            </a:r>
            <a:r>
              <a:rPr lang="en-US" sz="2400" i="1" dirty="0" smtClean="0">
                <a:latin typeface="Verdana"/>
                <a:ea typeface="Verdana"/>
                <a:cs typeface="Verdana"/>
                <a:sym typeface="Verdana"/>
              </a:rPr>
              <a:t>any textbooks that are available to you </a:t>
            </a:r>
            <a:r>
              <a:rPr lang="en-US" sz="2400" i="1" dirty="0" smtClean="0">
                <a:latin typeface="Verdana"/>
                <a:ea typeface="Verdana"/>
                <a:cs typeface="Verdana"/>
                <a:sym typeface="Verdana"/>
              </a:rPr>
              <a:t>and </a:t>
            </a:r>
            <a:r>
              <a:rPr lang="en-US" sz="2400" i="1" dirty="0">
                <a:latin typeface="Verdana"/>
                <a:ea typeface="Verdana"/>
                <a:cs typeface="Verdana"/>
                <a:sym typeface="Verdana"/>
              </a:rPr>
              <a:t>the Internet to match up key terms with their definitions</a:t>
            </a:r>
            <a:endParaRPr sz="2400" i="1" dirty="0"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endParaRPr sz="2400" i="1" dirty="0"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Noto Sans Symbols"/>
              <a:buNone/>
            </a:pPr>
            <a:r>
              <a:rPr lang="en-US" sz="2400" b="1" dirty="0">
                <a:latin typeface="Verdana"/>
                <a:ea typeface="Verdana"/>
                <a:cs typeface="Verdana"/>
                <a:sym typeface="Verdana"/>
              </a:rPr>
              <a:t>Key Words - Subjective, Deontological, Teleological, Absolutism, Objective, Relativism</a:t>
            </a:r>
            <a:endParaRPr sz="2400" b="1" dirty="0"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6576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■"/>
            </a:pPr>
            <a:r>
              <a:rPr lang="en-US" sz="1800" b="0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Moral truths are fixed and are the same for everybody at every time.</a:t>
            </a:r>
            <a:endParaRPr sz="1800" dirty="0"/>
          </a:p>
          <a:p>
            <a:pPr marL="342900" marR="0" lvl="0" indent="-36576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■"/>
            </a:pPr>
            <a:r>
              <a:rPr lang="en-US" sz="1800" b="0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Moral truth varies depending on circumstance, culture or religion</a:t>
            </a:r>
            <a:endParaRPr sz="1800" dirty="0"/>
          </a:p>
          <a:p>
            <a:pPr marL="342900" marR="0" lvl="0" indent="-36576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■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Right and Wrong are determined by the c</a:t>
            </a:r>
            <a:r>
              <a:rPr lang="en-US" sz="1800" b="0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onsequences of an action</a:t>
            </a:r>
            <a:endParaRPr sz="1800" dirty="0"/>
          </a:p>
          <a:p>
            <a:pPr marL="342900" marR="0" lvl="0" indent="-36576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■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Right and wrong are </a:t>
            </a:r>
            <a:r>
              <a:rPr lang="en-US" sz="1800" b="0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concerned with the duty or the action itself.</a:t>
            </a:r>
            <a:endParaRPr sz="1800" b="0" i="0" u="none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6576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Verdana"/>
              <a:buChar char="■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Right and wrong are a matter of personal opinion or viewpoint.</a:t>
            </a:r>
            <a:endParaRPr sz="1800" dirty="0"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6576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Verdana"/>
              <a:buChar char="■"/>
            </a:pPr>
            <a:r>
              <a:rPr lang="en-US" sz="1800" dirty="0">
                <a:latin typeface="Verdana"/>
                <a:ea typeface="Verdana"/>
                <a:cs typeface="Verdana"/>
                <a:sym typeface="Verdana"/>
              </a:rPr>
              <a:t>Moral facts are the case regardless of people’s opinions</a:t>
            </a:r>
            <a:endParaRPr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</a:pPr>
            <a:r>
              <a:rPr lang="en-US" sz="4400" b="0" i="0" u="none" strike="noStrike" cap="none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 diagram</a:t>
            </a:r>
            <a:endParaRPr dirty="0"/>
          </a:p>
        </p:txBody>
      </p:sp>
      <p:sp>
        <p:nvSpPr>
          <p:cNvPr id="186" name="Google Shape;186;p27"/>
          <p:cNvSpPr txBox="1">
            <a:spLocks noGrp="1"/>
          </p:cNvSpPr>
          <p:nvPr>
            <p:ph type="body" idx="1"/>
          </p:nvPr>
        </p:nvSpPr>
        <p:spPr>
          <a:xfrm>
            <a:off x="395287" y="1628775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22098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20"/>
              <a:buFont typeface="Noto Sans Symbols"/>
              <a:buNone/>
            </a:pPr>
            <a:endParaRPr sz="32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87" name="Google Shape;187;p27"/>
          <p:cNvCxnSpPr/>
          <p:nvPr/>
        </p:nvCxnSpPr>
        <p:spPr>
          <a:xfrm>
            <a:off x="4572000" y="1916112"/>
            <a:ext cx="0" cy="40338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sm" len="sm"/>
            <a:tailEnd type="triangle" w="med" len="med"/>
          </a:ln>
        </p:spPr>
      </p:cxnSp>
      <p:cxnSp>
        <p:nvCxnSpPr>
          <p:cNvPr id="188" name="Google Shape;188;p27"/>
          <p:cNvCxnSpPr/>
          <p:nvPr/>
        </p:nvCxnSpPr>
        <p:spPr>
          <a:xfrm>
            <a:off x="1979612" y="3789362"/>
            <a:ext cx="59055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"/>
            <a:headEnd type="none" w="sm" len="sm"/>
            <a:tailEnd type="triangle" w="med" len="med"/>
          </a:ln>
        </p:spPr>
      </p:cxnSp>
      <p:sp>
        <p:nvSpPr>
          <p:cNvPr id="189" name="Google Shape;189;p27"/>
          <p:cNvSpPr txBox="1"/>
          <p:nvPr/>
        </p:nvSpPr>
        <p:spPr>
          <a:xfrm>
            <a:off x="1116012" y="4076700"/>
            <a:ext cx="22320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Absolute</a:t>
            </a:r>
            <a:endParaRPr b="1" dirty="0"/>
          </a:p>
        </p:txBody>
      </p:sp>
      <p:sp>
        <p:nvSpPr>
          <p:cNvPr id="190" name="Google Shape;190;p27"/>
          <p:cNvSpPr txBox="1"/>
          <p:nvPr/>
        </p:nvSpPr>
        <p:spPr>
          <a:xfrm>
            <a:off x="7019925" y="4005262"/>
            <a:ext cx="18732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Relative</a:t>
            </a:r>
            <a:endParaRPr b="1" dirty="0"/>
          </a:p>
        </p:txBody>
      </p:sp>
      <p:sp>
        <p:nvSpPr>
          <p:cNvPr id="191" name="Google Shape;191;p27"/>
          <p:cNvSpPr txBox="1"/>
          <p:nvPr/>
        </p:nvSpPr>
        <p:spPr>
          <a:xfrm>
            <a:off x="5080100" y="1916100"/>
            <a:ext cx="2707048" cy="7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Consequentialist</a:t>
            </a: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/ Teleological</a:t>
            </a:r>
            <a:endParaRPr b="1" dirty="0"/>
          </a:p>
        </p:txBody>
      </p:sp>
      <p:sp>
        <p:nvSpPr>
          <p:cNvPr id="192" name="Google Shape;192;p27"/>
          <p:cNvSpPr txBox="1"/>
          <p:nvPr/>
        </p:nvSpPr>
        <p:spPr>
          <a:xfrm>
            <a:off x="2195512" y="5734050"/>
            <a:ext cx="2232000" cy="36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3" name="Google Shape;193;p27"/>
          <p:cNvSpPr txBox="1"/>
          <p:nvPr/>
        </p:nvSpPr>
        <p:spPr>
          <a:xfrm>
            <a:off x="2339974" y="5445125"/>
            <a:ext cx="2232025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</a:pPr>
            <a:r>
              <a:rPr lang="en-US" sz="2000" b="1" i="0" u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Deontological</a:t>
            </a:r>
            <a:endParaRPr b="1" dirty="0"/>
          </a:p>
        </p:txBody>
      </p:sp>
      <p:sp>
        <p:nvSpPr>
          <p:cNvPr id="194" name="Google Shape;194;p27"/>
          <p:cNvSpPr/>
          <p:nvPr/>
        </p:nvSpPr>
        <p:spPr>
          <a:xfrm>
            <a:off x="650050" y="3073274"/>
            <a:ext cx="1798182" cy="965326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X axis - are things always right/wrong?</a:t>
            </a:r>
            <a:endParaRPr sz="1800" b="1" dirty="0"/>
          </a:p>
        </p:txBody>
      </p:sp>
      <p:sp>
        <p:nvSpPr>
          <p:cNvPr id="195" name="Google Shape;195;p27"/>
          <p:cNvSpPr/>
          <p:nvPr/>
        </p:nvSpPr>
        <p:spPr>
          <a:xfrm>
            <a:off x="2910348" y="1317523"/>
            <a:ext cx="2169752" cy="1071514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Y axis - how do we decide what is right or wrong? </a:t>
            </a:r>
            <a:endParaRPr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536</Words>
  <Application>Microsoft Office PowerPoint</Application>
  <PresentationFormat>On-screen Show (4:3)</PresentationFormat>
  <Paragraphs>80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Noto Sans Symbols</vt:lpstr>
      <vt:lpstr>Verdana</vt:lpstr>
      <vt:lpstr>Orbit</vt:lpstr>
      <vt:lpstr>Ethics   Lesson 0 - the introduction</vt:lpstr>
      <vt:lpstr>Ethics is all around</vt:lpstr>
      <vt:lpstr>PowerPoint Presentation</vt:lpstr>
      <vt:lpstr>PowerPoint Presentation</vt:lpstr>
      <vt:lpstr>  How did you decide which is right and which is wrong?  What makes an action or wrong?  Are some things always right or wrong or does it depend?</vt:lpstr>
      <vt:lpstr>What exactly is Ethics?</vt:lpstr>
      <vt:lpstr>Introducing Ethics</vt:lpstr>
      <vt:lpstr>Defining some terms</vt:lpstr>
      <vt:lpstr>A diagram</vt:lpstr>
      <vt:lpstr>What’s on the specification?</vt:lpstr>
      <vt:lpstr>Mapping the theories</vt:lpstr>
      <vt:lpstr>Plenary: What about Big Jake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  Lesson 0 - the introduction</dc:title>
  <dc:creator>Chris Eyre</dc:creator>
  <cp:lastModifiedBy>Chris Eyre</cp:lastModifiedBy>
  <cp:revision>4</cp:revision>
  <dcterms:modified xsi:type="dcterms:W3CDTF">2020-08-29T08:35:40Z</dcterms:modified>
</cp:coreProperties>
</file>