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70" r:id="rId3"/>
    <p:sldId id="271" r:id="rId4"/>
    <p:sldId id="272" r:id="rId5"/>
    <p:sldId id="273" r:id="rId6"/>
    <p:sldId id="274" r:id="rId7"/>
    <p:sldId id="275" r:id="rId8"/>
    <p:sldId id="280" r:id="rId9"/>
    <p:sldId id="281" r:id="rId10"/>
    <p:sldId id="286" r:id="rId11"/>
  </p:sldIdLst>
  <p:sldSz cx="9144000" cy="5143500" type="screen16x9"/>
  <p:notesSz cx="6858000" cy="9144000"/>
  <p:embeddedFontLst>
    <p:embeddedFont>
      <p:font typeface="Roboto"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40b7301d05_1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40b7301d05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40bc78d9f4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40bc78d9f4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40bc78d9f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40bc78d9f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40bc78d9f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40bc78d9f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40bc78d9f4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40bc78d9f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40bc78d9f4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40bc78d9f4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40b7301d05_1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40b7301d05_1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4258a3f76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4258a3f76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smtClean="0"/>
              <a:t>Thinking Skills</a:t>
            </a:r>
            <a:endParaRPr dirty="0"/>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t>Session 2 : Mapping arguments + joint and independent reasons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Advanced Arguments</a:t>
            </a:r>
            <a:endParaRPr lang="en-GB" dirty="0"/>
          </a:p>
        </p:txBody>
      </p:sp>
      <p:sp>
        <p:nvSpPr>
          <p:cNvPr id="3" name="Text Placeholder 2"/>
          <p:cNvSpPr>
            <a:spLocks noGrp="1"/>
          </p:cNvSpPr>
          <p:nvPr>
            <p:ph type="body" idx="1"/>
          </p:nvPr>
        </p:nvSpPr>
        <p:spPr/>
        <p:txBody>
          <a:bodyPr/>
          <a:lstStyle/>
          <a:p>
            <a:pPr marL="114300" indent="0">
              <a:buNone/>
            </a:pPr>
            <a:r>
              <a:rPr lang="en-GB" dirty="0" smtClean="0"/>
              <a:t>Arguments don’t just have reasons and conclusions. They may also feature</a:t>
            </a:r>
          </a:p>
          <a:p>
            <a:pPr marL="114300" indent="0">
              <a:buNone/>
            </a:pPr>
            <a:endParaRPr lang="en-GB" dirty="0"/>
          </a:p>
          <a:p>
            <a:pPr marL="114300" indent="0">
              <a:buNone/>
            </a:pPr>
            <a:r>
              <a:rPr lang="en-GB" dirty="0" err="1" smtClean="0"/>
              <a:t>Ev</a:t>
            </a:r>
            <a:r>
              <a:rPr lang="en-GB" dirty="0" smtClean="0"/>
              <a:t> – Evidence either statistical or testimony that supports a reason</a:t>
            </a:r>
          </a:p>
          <a:p>
            <a:pPr marL="114300" indent="0">
              <a:buNone/>
            </a:pPr>
            <a:r>
              <a:rPr lang="en-GB" dirty="0" smtClean="0"/>
              <a:t>Ex – Examples – something that illustrates a reason </a:t>
            </a:r>
          </a:p>
          <a:p>
            <a:pPr marL="114300" indent="0">
              <a:buNone/>
            </a:pPr>
            <a:r>
              <a:rPr lang="en-GB" dirty="0" smtClean="0"/>
              <a:t>CA – a counter argument (something that supports the opposite view)</a:t>
            </a:r>
          </a:p>
          <a:p>
            <a:pPr marL="114300" indent="0">
              <a:buNone/>
            </a:pPr>
            <a:r>
              <a:rPr lang="en-GB" dirty="0" smtClean="0"/>
              <a:t>IC – Intermediate Conclusion (a conclusion part way through an argument which then serves as a reason for the main conclusion) </a:t>
            </a:r>
            <a:endParaRPr lang="en-GB" dirty="0"/>
          </a:p>
        </p:txBody>
      </p:sp>
    </p:spTree>
    <p:extLst>
      <p:ext uri="{BB962C8B-B14F-4D97-AF65-F5344CB8AC3E}">
        <p14:creationId xmlns:p14="http://schemas.microsoft.com/office/powerpoint/2010/main" val="3245797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Argument Mapping</a:t>
            </a:r>
            <a:endParaRPr/>
          </a:p>
        </p:txBody>
      </p:sp>
      <p:sp>
        <p:nvSpPr>
          <p:cNvPr id="154" name="Google Shape;154;p27"/>
          <p:cNvSpPr txBox="1">
            <a:spLocks noGrp="1"/>
          </p:cNvSpPr>
          <p:nvPr>
            <p:ph type="body" idx="1"/>
          </p:nvPr>
        </p:nvSpPr>
        <p:spPr>
          <a:xfrm>
            <a:off x="471900" y="1919075"/>
            <a:ext cx="8222100" cy="2904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One way to understand the structure of an argument is by using an argument map. This is a visual representation of the argument</a:t>
            </a:r>
            <a:endParaRPr/>
          </a:p>
          <a:p>
            <a:pPr marL="0" lvl="0" indent="0" algn="l" rtl="0">
              <a:spcBef>
                <a:spcPts val="1600"/>
              </a:spcBef>
              <a:spcAft>
                <a:spcPts val="0"/>
              </a:spcAft>
              <a:buNone/>
            </a:pPr>
            <a:r>
              <a:rPr lang="en-GB"/>
              <a:t>eg) ‘Smoking is harmful, (R1) therefore it should be banned (C) </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
        <p:nvSpPr>
          <p:cNvPr id="155" name="Google Shape;155;p27"/>
          <p:cNvSpPr/>
          <p:nvPr/>
        </p:nvSpPr>
        <p:spPr>
          <a:xfrm>
            <a:off x="3473250" y="3234550"/>
            <a:ext cx="625500" cy="1588500"/>
          </a:xfrm>
          <a:prstGeom prst="rect">
            <a:avLst/>
          </a:prstGeom>
          <a:solidFill>
            <a:srgbClr val="F9CB9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a:t>R1</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GB"/>
              <a:t>C</a:t>
            </a:r>
            <a:endParaRPr/>
          </a:p>
        </p:txBody>
      </p:sp>
      <p:sp>
        <p:nvSpPr>
          <p:cNvPr id="156" name="Google Shape;156;p27"/>
          <p:cNvSpPr/>
          <p:nvPr/>
        </p:nvSpPr>
        <p:spPr>
          <a:xfrm>
            <a:off x="3539075" y="3695450"/>
            <a:ext cx="238800" cy="691500"/>
          </a:xfrm>
          <a:prstGeom prst="downArrow">
            <a:avLst>
              <a:gd name="adj1" fmla="val 50000"/>
              <a:gd name="adj2" fmla="val 50000"/>
            </a:avLst>
          </a:prstGeom>
          <a:solidFill>
            <a:srgbClr val="F9CB9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Arguments with several reasons</a:t>
            </a:r>
            <a:endParaRPr/>
          </a:p>
        </p:txBody>
      </p:sp>
      <p:sp>
        <p:nvSpPr>
          <p:cNvPr id="162" name="Google Shape;162;p2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‘Philosophy develops your thinking skills. It also enables you to ask life’s big questions and is fun. So Philosophy is a really good A level. </a:t>
            </a:r>
            <a:endParaRPr/>
          </a:p>
          <a:p>
            <a:pPr marL="0" lvl="0" indent="0" algn="l" rtl="0">
              <a:spcBef>
                <a:spcPts val="1600"/>
              </a:spcBef>
              <a:spcAft>
                <a:spcPts val="0"/>
              </a:spcAft>
              <a:buNone/>
            </a:pPr>
            <a:endParaRPr/>
          </a:p>
          <a:p>
            <a:pPr marL="0" lvl="0" indent="0" algn="l" rtl="0">
              <a:spcBef>
                <a:spcPts val="1600"/>
              </a:spcBef>
              <a:spcAft>
                <a:spcPts val="1600"/>
              </a:spcAft>
              <a:buNone/>
            </a:pPr>
            <a:r>
              <a:rPr lang="en-GB"/>
              <a:t>How might you draw this argument?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Arguments with several reasons</a:t>
            </a:r>
            <a:endParaRPr/>
          </a:p>
        </p:txBody>
      </p:sp>
      <p:sp>
        <p:nvSpPr>
          <p:cNvPr id="168" name="Google Shape;168;p2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‘Philosophy develops your thinking skills.(R1) It also enables you to ask life’s big questions (R2) and is fun. (R3) So Philosophy is a really good A level. (C) </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
        <p:nvSpPr>
          <p:cNvPr id="169" name="Google Shape;169;p29"/>
          <p:cNvSpPr/>
          <p:nvPr/>
        </p:nvSpPr>
        <p:spPr>
          <a:xfrm>
            <a:off x="2271600" y="2897100"/>
            <a:ext cx="3423900" cy="1563900"/>
          </a:xfrm>
          <a:prstGeom prst="rect">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a:t>R1		R2		R3</a:t>
            </a:r>
            <a:endParaRPr sz="1800" b="1"/>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GB"/>
              <a:t>                   </a:t>
            </a:r>
            <a:r>
              <a:rPr lang="en-GB" sz="1800" b="1"/>
              <a:t>C</a:t>
            </a:r>
            <a:endParaRPr sz="1800" b="1"/>
          </a:p>
        </p:txBody>
      </p:sp>
      <p:cxnSp>
        <p:nvCxnSpPr>
          <p:cNvPr id="170" name="Google Shape;170;p29"/>
          <p:cNvCxnSpPr/>
          <p:nvPr/>
        </p:nvCxnSpPr>
        <p:spPr>
          <a:xfrm>
            <a:off x="2658425" y="3432075"/>
            <a:ext cx="617400" cy="567900"/>
          </a:xfrm>
          <a:prstGeom prst="straightConnector1">
            <a:avLst/>
          </a:prstGeom>
          <a:noFill/>
          <a:ln w="9525" cap="flat" cmpd="sng">
            <a:solidFill>
              <a:schemeClr val="dk2"/>
            </a:solidFill>
            <a:prstDash val="solid"/>
            <a:round/>
            <a:headEnd type="none" w="med" len="med"/>
            <a:tailEnd type="triangle" w="med" len="med"/>
          </a:ln>
        </p:spPr>
      </p:cxnSp>
      <p:cxnSp>
        <p:nvCxnSpPr>
          <p:cNvPr id="171" name="Google Shape;171;p29"/>
          <p:cNvCxnSpPr/>
          <p:nvPr/>
        </p:nvCxnSpPr>
        <p:spPr>
          <a:xfrm flipH="1">
            <a:off x="3407525" y="3432075"/>
            <a:ext cx="8100" cy="551400"/>
          </a:xfrm>
          <a:prstGeom prst="straightConnector1">
            <a:avLst/>
          </a:prstGeom>
          <a:noFill/>
          <a:ln w="9525" cap="flat" cmpd="sng">
            <a:solidFill>
              <a:schemeClr val="dk2"/>
            </a:solidFill>
            <a:prstDash val="solid"/>
            <a:round/>
            <a:headEnd type="none" w="med" len="med"/>
            <a:tailEnd type="triangle" w="med" len="med"/>
          </a:ln>
        </p:spPr>
      </p:cxnSp>
      <p:cxnSp>
        <p:nvCxnSpPr>
          <p:cNvPr id="172" name="Google Shape;172;p29"/>
          <p:cNvCxnSpPr/>
          <p:nvPr/>
        </p:nvCxnSpPr>
        <p:spPr>
          <a:xfrm flipH="1">
            <a:off x="3547325" y="3452625"/>
            <a:ext cx="699600" cy="5268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Arguments with several reasons part 2</a:t>
            </a:r>
            <a:endParaRPr/>
          </a:p>
        </p:txBody>
      </p:sp>
      <p:sp>
        <p:nvSpPr>
          <p:cNvPr id="178" name="Google Shape;178;p30"/>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All Philosophy students are good independent thinkers, Raheem is a Philosophy student so Raheem is a good independent thinker</a:t>
            </a:r>
            <a:endParaRPr/>
          </a:p>
          <a:p>
            <a:pPr marL="0" lvl="0" indent="0" algn="l" rtl="0">
              <a:spcBef>
                <a:spcPts val="1600"/>
              </a:spcBef>
              <a:spcAft>
                <a:spcPts val="0"/>
              </a:spcAft>
              <a:buNone/>
            </a:pPr>
            <a:endParaRPr/>
          </a:p>
          <a:p>
            <a:pPr marL="0" lvl="0" indent="0" algn="l" rtl="0">
              <a:spcBef>
                <a:spcPts val="1600"/>
              </a:spcBef>
              <a:spcAft>
                <a:spcPts val="1600"/>
              </a:spcAft>
              <a:buNone/>
            </a:pPr>
            <a:r>
              <a:rPr lang="en-GB"/>
              <a:t>How would you map this argument?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Arguments with several reasons part 2</a:t>
            </a:r>
            <a:endParaRPr/>
          </a:p>
        </p:txBody>
      </p:sp>
      <p:sp>
        <p:nvSpPr>
          <p:cNvPr id="184" name="Google Shape;184;p31"/>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All Philosophy students are good independent thinkers, (R1) Raheem is a Philosophy student (R2) so Raheem is a good independent thinker (C) </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
        <p:nvSpPr>
          <p:cNvPr id="185" name="Google Shape;185;p31"/>
          <p:cNvSpPr/>
          <p:nvPr/>
        </p:nvSpPr>
        <p:spPr>
          <a:xfrm>
            <a:off x="2600825" y="3004100"/>
            <a:ext cx="2584500" cy="1317000"/>
          </a:xfrm>
          <a:prstGeom prst="rect">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u="sng"/>
              <a:t>R1    +      R2</a:t>
            </a:r>
            <a:endParaRPr sz="1800" b="1" u="sng"/>
          </a:p>
          <a:p>
            <a:pPr marL="0" lvl="0" indent="0" algn="l" rtl="0">
              <a:spcBef>
                <a:spcPts val="0"/>
              </a:spcBef>
              <a:spcAft>
                <a:spcPts val="0"/>
              </a:spcAft>
              <a:buNone/>
            </a:pPr>
            <a:endParaRPr sz="1800" b="1"/>
          </a:p>
          <a:p>
            <a:pPr marL="0" lvl="0" indent="0" algn="l" rtl="0">
              <a:spcBef>
                <a:spcPts val="0"/>
              </a:spcBef>
              <a:spcAft>
                <a:spcPts val="0"/>
              </a:spcAft>
              <a:buNone/>
            </a:pPr>
            <a:endParaRPr sz="1800" b="1"/>
          </a:p>
          <a:p>
            <a:pPr marL="0" lvl="0" indent="0" algn="l" rtl="0">
              <a:spcBef>
                <a:spcPts val="0"/>
              </a:spcBef>
              <a:spcAft>
                <a:spcPts val="0"/>
              </a:spcAft>
              <a:buNone/>
            </a:pPr>
            <a:r>
              <a:rPr lang="en-GB" sz="1800" b="1"/>
              <a:t>         C</a:t>
            </a:r>
            <a:endParaRPr sz="1800" b="1"/>
          </a:p>
        </p:txBody>
      </p:sp>
      <p:sp>
        <p:nvSpPr>
          <p:cNvPr id="186" name="Google Shape;186;p31"/>
          <p:cNvSpPr/>
          <p:nvPr/>
        </p:nvSpPr>
        <p:spPr>
          <a:xfrm>
            <a:off x="3251025" y="3411500"/>
            <a:ext cx="238800" cy="502200"/>
          </a:xfrm>
          <a:prstGeom prst="downArrow">
            <a:avLst>
              <a:gd name="adj1" fmla="val 50000"/>
              <a:gd name="adj2" fmla="val 50000"/>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471900" y="232475"/>
            <a:ext cx="6913042" cy="697423"/>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a:t>Now Your Turn</a:t>
            </a:r>
            <a:endParaRPr dirty="0"/>
          </a:p>
        </p:txBody>
      </p:sp>
      <p:sp>
        <p:nvSpPr>
          <p:cNvPr id="192" name="Google Shape;192;p32"/>
          <p:cNvSpPr txBox="1">
            <a:spLocks noGrp="1"/>
          </p:cNvSpPr>
          <p:nvPr>
            <p:ph type="body" idx="1"/>
          </p:nvPr>
        </p:nvSpPr>
        <p:spPr>
          <a:xfrm>
            <a:off x="471900" y="929898"/>
            <a:ext cx="8222100" cy="3699377"/>
          </a:xfrm>
          <a:prstGeom prst="rect">
            <a:avLst/>
          </a:prstGeom>
          <a:solidFill>
            <a:schemeClr val="bg1"/>
          </a:solidFill>
        </p:spPr>
        <p:txBody>
          <a:bodyPr spcFirstLastPara="1" wrap="square" lIns="91425" tIns="91425" rIns="91425" bIns="91425" anchor="t" anchorCtr="0">
            <a:noAutofit/>
          </a:bodyPr>
          <a:lstStyle/>
          <a:p>
            <a:pPr marL="0" lvl="0" indent="0" algn="l" rtl="0">
              <a:spcBef>
                <a:spcPts val="0"/>
              </a:spcBef>
              <a:buNone/>
            </a:pPr>
            <a:r>
              <a:rPr lang="en-GB" dirty="0">
                <a:solidFill>
                  <a:schemeClr val="bg2"/>
                </a:solidFill>
              </a:rPr>
              <a:t>Have a go at mapping the 5 examples on the sheet then attempt to write two arguments of your own related to a philosophy topic. </a:t>
            </a:r>
            <a:endParaRPr lang="en-GB" dirty="0" smtClean="0">
              <a:solidFill>
                <a:schemeClr val="bg2"/>
              </a:solidFill>
            </a:endParaRPr>
          </a:p>
          <a:p>
            <a:pPr marL="342900" lvl="0" algn="l" rtl="0">
              <a:spcBef>
                <a:spcPts val="0"/>
              </a:spcBef>
              <a:buAutoNum type="arabicPeriod"/>
            </a:pPr>
            <a:r>
              <a:rPr lang="en-GB" dirty="0" smtClean="0">
                <a:solidFill>
                  <a:schemeClr val="bg2"/>
                </a:solidFill>
              </a:rPr>
              <a:t>Being a police officer is dangerous. They also have to work unsociable hours. So the police should get higher pay</a:t>
            </a:r>
          </a:p>
          <a:p>
            <a:pPr marL="342900" lvl="0" algn="l" rtl="0">
              <a:spcBef>
                <a:spcPts val="0"/>
              </a:spcBef>
              <a:buAutoNum type="arabicPeriod"/>
            </a:pPr>
            <a:r>
              <a:rPr lang="en-GB" dirty="0" smtClean="0">
                <a:solidFill>
                  <a:schemeClr val="bg2"/>
                </a:solidFill>
              </a:rPr>
              <a:t>Men are at greater risk of suicide than women and young people are a higher risk than the old. We should target mental health support for young men</a:t>
            </a:r>
          </a:p>
          <a:p>
            <a:pPr marL="342900" lvl="0" algn="l" rtl="0">
              <a:spcBef>
                <a:spcPts val="0"/>
              </a:spcBef>
              <a:buAutoNum type="arabicPeriod"/>
            </a:pPr>
            <a:r>
              <a:rPr lang="en-GB" dirty="0" smtClean="0">
                <a:solidFill>
                  <a:schemeClr val="bg2"/>
                </a:solidFill>
              </a:rPr>
              <a:t>Plastic waste is a hazard to fish and the burning of non-recycled plastic is a leading cause of pollution. We need to increase the tax of plastic products.</a:t>
            </a:r>
          </a:p>
          <a:p>
            <a:pPr marL="342900" lvl="0" algn="l" rtl="0">
              <a:spcBef>
                <a:spcPts val="0"/>
              </a:spcBef>
              <a:buAutoNum type="arabicPeriod"/>
            </a:pPr>
            <a:r>
              <a:rPr lang="en-GB" dirty="0" smtClean="0">
                <a:solidFill>
                  <a:schemeClr val="bg2"/>
                </a:solidFill>
              </a:rPr>
              <a:t>God does not exist. There is too much evil in the world and evolution explains why life seems designed</a:t>
            </a:r>
          </a:p>
          <a:p>
            <a:pPr marL="342900" lvl="0" algn="l" rtl="0">
              <a:spcBef>
                <a:spcPts val="0"/>
              </a:spcBef>
              <a:buAutoNum type="arabicPeriod"/>
            </a:pPr>
            <a:r>
              <a:rPr lang="en-GB" dirty="0" smtClean="0">
                <a:solidFill>
                  <a:schemeClr val="bg2"/>
                </a:solidFill>
              </a:rPr>
              <a:t>Smoking causes heart disease. Heart disease costs the NHS millions each year. So tobacco companies should pay tax to the NHS. </a:t>
            </a:r>
            <a:endParaRPr dirty="0">
              <a:solidFill>
                <a:schemeClr val="bg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Intermediate conclusions</a:t>
            </a:r>
            <a:endParaRPr/>
          </a:p>
        </p:txBody>
      </p:sp>
      <p:sp>
        <p:nvSpPr>
          <p:cNvPr id="230" name="Google Shape;230;p3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Sometimes arguments have several layers - the conclusion becomes a reason for a further conclusion</a:t>
            </a:r>
            <a:endParaRPr/>
          </a:p>
          <a:p>
            <a:pPr marL="0" lvl="0" indent="0" algn="l" rtl="0">
              <a:spcBef>
                <a:spcPts val="1600"/>
              </a:spcBef>
              <a:spcAft>
                <a:spcPts val="1600"/>
              </a:spcAft>
              <a:buNone/>
            </a:pPr>
            <a:r>
              <a:rPr lang="en-GB"/>
              <a:t>‘Philosophy students are happier than non-philosophy students. They also achieve good grades in their other subjects. So Philosophy is clearly good for you. Therefore we should encourage more students to study philosophy.’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Intermediate conclusions - the argument mapped</a:t>
            </a:r>
            <a:endParaRPr/>
          </a:p>
        </p:txBody>
      </p:sp>
      <p:sp>
        <p:nvSpPr>
          <p:cNvPr id="236" name="Google Shape;236;p38"/>
          <p:cNvSpPr txBox="1">
            <a:spLocks noGrp="1"/>
          </p:cNvSpPr>
          <p:nvPr>
            <p:ph type="body" idx="1"/>
          </p:nvPr>
        </p:nvSpPr>
        <p:spPr>
          <a:xfrm>
            <a:off x="471900" y="1919075"/>
            <a:ext cx="44784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dirty="0"/>
              <a:t>‘Philosophy students are happier than non-philosophy students. (R1) They also achieve good grades in their other subjects. (R2) So Philosophy is clearly good for you. (IC) Therefore we should encourage more students to study philosophy.’ (C) </a:t>
            </a:r>
            <a:endParaRPr dirty="0"/>
          </a:p>
        </p:txBody>
      </p:sp>
      <p:sp>
        <p:nvSpPr>
          <p:cNvPr id="237" name="Google Shape;237;p38"/>
          <p:cNvSpPr txBox="1"/>
          <p:nvPr/>
        </p:nvSpPr>
        <p:spPr>
          <a:xfrm>
            <a:off x="5554025" y="1968050"/>
            <a:ext cx="3030600" cy="317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400" b="1" dirty="0"/>
              <a:t>R1		</a:t>
            </a:r>
            <a:r>
              <a:rPr lang="en-GB" sz="2400" b="1" dirty="0" smtClean="0"/>
              <a:t>R2</a:t>
            </a:r>
          </a:p>
          <a:p>
            <a:pPr marL="0" lvl="0" indent="0" algn="l" rtl="0">
              <a:spcBef>
                <a:spcPts val="0"/>
              </a:spcBef>
              <a:spcAft>
                <a:spcPts val="0"/>
              </a:spcAft>
              <a:buNone/>
            </a:pPr>
            <a:endParaRPr sz="2400" b="1" dirty="0"/>
          </a:p>
          <a:p>
            <a:pPr marL="0" lvl="0" indent="0" algn="l" rtl="0">
              <a:spcBef>
                <a:spcPts val="0"/>
              </a:spcBef>
              <a:spcAft>
                <a:spcPts val="0"/>
              </a:spcAft>
              <a:buNone/>
            </a:pPr>
            <a:endParaRPr sz="2400" b="1" dirty="0"/>
          </a:p>
          <a:p>
            <a:pPr marL="0" lvl="0" indent="0" algn="l" rtl="0">
              <a:spcBef>
                <a:spcPts val="0"/>
              </a:spcBef>
              <a:spcAft>
                <a:spcPts val="0"/>
              </a:spcAft>
              <a:buNone/>
            </a:pPr>
            <a:endParaRPr sz="2400" b="1" dirty="0"/>
          </a:p>
          <a:p>
            <a:pPr marL="0" lvl="0" indent="0" algn="l" rtl="0">
              <a:spcBef>
                <a:spcPts val="0"/>
              </a:spcBef>
              <a:spcAft>
                <a:spcPts val="0"/>
              </a:spcAft>
              <a:buNone/>
            </a:pPr>
            <a:r>
              <a:rPr lang="en-GB" sz="2400" b="1" dirty="0"/>
              <a:t>	IC</a:t>
            </a:r>
            <a:endParaRPr sz="2400" b="1" dirty="0"/>
          </a:p>
          <a:p>
            <a:pPr marL="0" lvl="0" indent="0" algn="l" rtl="0">
              <a:spcBef>
                <a:spcPts val="0"/>
              </a:spcBef>
              <a:spcAft>
                <a:spcPts val="0"/>
              </a:spcAft>
              <a:buNone/>
            </a:pPr>
            <a:endParaRPr sz="2400" b="1" dirty="0"/>
          </a:p>
          <a:p>
            <a:pPr marL="0" lvl="0" indent="0" algn="l" rtl="0">
              <a:spcBef>
                <a:spcPts val="0"/>
              </a:spcBef>
              <a:spcAft>
                <a:spcPts val="0"/>
              </a:spcAft>
              <a:buNone/>
            </a:pPr>
            <a:endParaRPr sz="2400" b="1" dirty="0"/>
          </a:p>
          <a:p>
            <a:pPr marL="0" lvl="0" indent="0" algn="l" rtl="0">
              <a:spcBef>
                <a:spcPts val="0"/>
              </a:spcBef>
              <a:spcAft>
                <a:spcPts val="0"/>
              </a:spcAft>
              <a:buNone/>
            </a:pPr>
            <a:r>
              <a:rPr lang="en-GB" sz="2400" b="1" dirty="0"/>
              <a:t>	</a:t>
            </a:r>
            <a:r>
              <a:rPr lang="en-GB" sz="2400" b="1" dirty="0" smtClean="0"/>
              <a:t>C</a:t>
            </a:r>
            <a:endParaRPr sz="2400" b="1" dirty="0"/>
          </a:p>
        </p:txBody>
      </p:sp>
      <p:cxnSp>
        <p:nvCxnSpPr>
          <p:cNvPr id="238" name="Google Shape;238;p38"/>
          <p:cNvCxnSpPr/>
          <p:nvPr/>
        </p:nvCxnSpPr>
        <p:spPr>
          <a:xfrm>
            <a:off x="5952450" y="2475150"/>
            <a:ext cx="664200" cy="978000"/>
          </a:xfrm>
          <a:prstGeom prst="straightConnector1">
            <a:avLst/>
          </a:prstGeom>
          <a:noFill/>
          <a:ln w="9525" cap="flat" cmpd="sng">
            <a:solidFill>
              <a:schemeClr val="dk2"/>
            </a:solidFill>
            <a:prstDash val="solid"/>
            <a:round/>
            <a:headEnd type="none" w="med" len="med"/>
            <a:tailEnd type="none" w="med" len="med"/>
          </a:ln>
        </p:spPr>
      </p:cxnSp>
      <p:cxnSp>
        <p:nvCxnSpPr>
          <p:cNvPr id="239" name="Google Shape;239;p38"/>
          <p:cNvCxnSpPr/>
          <p:nvPr/>
        </p:nvCxnSpPr>
        <p:spPr>
          <a:xfrm flipH="1">
            <a:off x="6833825" y="2463075"/>
            <a:ext cx="338100" cy="978000"/>
          </a:xfrm>
          <a:prstGeom prst="straightConnector1">
            <a:avLst/>
          </a:prstGeom>
          <a:noFill/>
          <a:ln w="9525" cap="flat" cmpd="sng">
            <a:solidFill>
              <a:schemeClr val="dk2"/>
            </a:solidFill>
            <a:prstDash val="solid"/>
            <a:round/>
            <a:headEnd type="none" w="med" len="med"/>
            <a:tailEnd type="none" w="med" len="med"/>
          </a:ln>
        </p:spPr>
      </p:cxnSp>
      <p:cxnSp>
        <p:nvCxnSpPr>
          <p:cNvPr id="240" name="Google Shape;240;p38"/>
          <p:cNvCxnSpPr/>
          <p:nvPr/>
        </p:nvCxnSpPr>
        <p:spPr>
          <a:xfrm>
            <a:off x="6688975" y="3948175"/>
            <a:ext cx="12000" cy="5796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550</Words>
  <Application>Microsoft Office PowerPoint</Application>
  <PresentationFormat>On-screen Show (16:9)</PresentationFormat>
  <Paragraphs>59</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Roboto</vt:lpstr>
      <vt:lpstr>Material</vt:lpstr>
      <vt:lpstr>Thinking Skills</vt:lpstr>
      <vt:lpstr>Argument Mapping</vt:lpstr>
      <vt:lpstr>Arguments with several reasons</vt:lpstr>
      <vt:lpstr>Arguments with several reasons</vt:lpstr>
      <vt:lpstr>Arguments with several reasons part 2</vt:lpstr>
      <vt:lpstr>Arguments with several reasons part 2</vt:lpstr>
      <vt:lpstr>Now Your Turn</vt:lpstr>
      <vt:lpstr>Intermediate conclusions</vt:lpstr>
      <vt:lpstr>Intermediate conclusions - the argument mapped</vt:lpstr>
      <vt:lpstr>Advanced Arguments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Induction</dc:title>
  <dc:creator>Chris Eyre</dc:creator>
  <cp:lastModifiedBy>Chris Eyre</cp:lastModifiedBy>
  <cp:revision>10</cp:revision>
  <dcterms:modified xsi:type="dcterms:W3CDTF">2020-09-03T15:42:56Z</dcterms:modified>
</cp:coreProperties>
</file>